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6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9.jpg" ContentType="image/jpg"/>
  <Override PartName="/ppt/media/image113.jpg" ContentType="image/jpg"/>
  <Override PartName="/ppt/media/image119.jpg" ContentType="image/jpg"/>
  <Override PartName="/ppt/media/image122.jpg" ContentType="image/jpg"/>
  <Override PartName="/ppt/media/image123.jpg" ContentType="image/jpg"/>
  <Override PartName="/ppt/media/image124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  <p:sldId id="267" r:id="rId76"/>
    <p:sldId id="268" r:id="rId77"/>
    <p:sldId id="269" r:id="rId78"/>
    <p:sldId id="270" r:id="rId79"/>
    <p:sldId id="271" r:id="rId80"/>
    <p:sldId id="27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  <p:sldId id="283" r:id="rId92"/>
    <p:sldId id="284" r:id="rId93"/>
    <p:sldId id="285" r:id="rId94"/>
    <p:sldId id="286" r:id="rId95"/>
    <p:sldId id="287" r:id="rId96"/>
  </p:sldIdLst>
  <p:sldSz cx="12192000" cy="6858000"/>
  <p:notesSz cx="6858000" cy="9144000"/>
  <p:embeddedFontLst>
    <p:embeddedFont>
      <p:font typeface="Arial Black" panose="020B0A04020102020204" pitchFamily="34" charset="0"/>
      <p:regular r:id="rId98"/>
      <p:bold r:id="rId99"/>
    </p:embeddedFont>
    <p:embeddedFont>
      <p:font typeface="Cambria Math" panose="02040503050406030204" pitchFamily="18" charset="0"/>
      <p:regular r:id="rId100"/>
    </p:embeddedFont>
    <p:embeddedFont>
      <p:font typeface="Jacques Francois Shadow" panose="020B0604020202020204" charset="0"/>
      <p:regular r:id="rId101"/>
    </p:embeddedFont>
    <p:embeddedFont>
      <p:font typeface="Trebuchet MS" panose="020B0603020202020204" pitchFamily="3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pos="597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gANtbDguSsvtWAzeUgBrCCUGLi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2620FD-05EA-460A-8E88-8084AC943134}">
  <a:tblStyle styleId="{492620FD-05EA-460A-8E88-8084AC943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04" y="84"/>
      </p:cViewPr>
      <p:guideLst>
        <p:guide pos="3840"/>
        <p:guide pos="59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15;p34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34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34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34" title="Title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 title="Subtitle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0" name="Google Shape;20;p34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3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43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43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43" title="Title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 title="Subtitle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1" name="Google Shape;121;p43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4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4"/>
          <p:cNvSpPr/>
          <p:nvPr/>
        </p:nvSpPr>
        <p:spPr>
          <a:xfrm rot="-164121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4"/>
          <p:cNvCxnSpPr/>
          <p:nvPr/>
        </p:nvCxnSpPr>
        <p:spPr>
          <a:xfrm rot="10800000" flipH="1">
            <a:off x="0" y="1010090"/>
            <a:ext cx="1785257" cy="90750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4" title="Title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4" title="Subtitle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8" name="Google Shape;128;p44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44"/>
          <p:cNvSpPr/>
          <p:nvPr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44"/>
          <p:cNvCxnSpPr/>
          <p:nvPr/>
        </p:nvCxnSpPr>
        <p:spPr>
          <a:xfrm rot="10800000" flipH="1">
            <a:off x="0" y="408562"/>
            <a:ext cx="6595353" cy="3403148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44"/>
          <p:cNvCxnSpPr/>
          <p:nvPr/>
        </p:nvCxnSpPr>
        <p:spPr>
          <a:xfrm rot="10800000" flipH="1">
            <a:off x="-17837" y="5266944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" name="Google Shape;132;p44"/>
          <p:cNvSpPr/>
          <p:nvPr/>
        </p:nvSpPr>
        <p:spPr>
          <a:xfrm rot="-164121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45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5" name="Google Shape;135;p45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36" name="Google Shape;136;p4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7" name="Google Shape;137;p4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8" name="Google Shape;138;p4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45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sp>
        <p:nvSpPr>
          <p:cNvPr id="140" name="Google Shape;140;p45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5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45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5"/>
          <p:cNvSpPr txBox="1">
            <a:spLocks noGrp="1"/>
          </p:cNvSpPr>
          <p:nvPr>
            <p:ph type="body"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46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7" name="Google Shape;147;p46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48" name="Google Shape;148;p4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4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0" name="Google Shape;150;p4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46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sp>
        <p:nvSpPr>
          <p:cNvPr id="152" name="Google Shape;152;p46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46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6"/>
          <p:cNvSpPr txBox="1">
            <a:spLocks noGrp="1"/>
          </p:cNvSpPr>
          <p:nvPr>
            <p:ph type="body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46"/>
          <p:cNvSpPr txBox="1">
            <a:spLocks noGrp="1"/>
          </p:cNvSpPr>
          <p:nvPr>
            <p:ph type="body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47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0" name="Google Shape;160;p47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61" name="Google Shape;161;p4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2" name="Google Shape;162;p4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3" name="Google Shape;163;p4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47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sp>
        <p:nvSpPr>
          <p:cNvPr id="165" name="Google Shape;165;p47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7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47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7"/>
          <p:cNvSpPr txBox="1"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7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7"/>
          <p:cNvSpPr txBox="1">
            <a:spLocks noGrp="1"/>
          </p:cNvSpPr>
          <p:nvPr>
            <p:ph type="body" idx="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47"/>
          <p:cNvSpPr txBox="1">
            <a:spLocks noGrp="1"/>
          </p:cNvSpPr>
          <p:nvPr>
            <p:ph type="body" idx="4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48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48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48" title="Title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48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48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body" idx="2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49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" name="Google Shape;184;p49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49" title="Title"/>
          <p:cNvSpPr txBox="1">
            <a:spLocks noGrp="1"/>
          </p:cNvSpPr>
          <p:nvPr>
            <p:ph type="ctrTitle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al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49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p49"/>
          <p:cNvSpPr txBox="1">
            <a:spLocks noGrp="1"/>
          </p:cNvSpPr>
          <p:nvPr>
            <p:ph type="body" idx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>
            <a:spLocks noGrp="1"/>
          </p:cNvSpPr>
          <p:nvPr>
            <p:ph type="pic" idx="2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"/>
          <p:cNvSpPr txBox="1"/>
          <p:nvPr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/>
          </a:p>
        </p:txBody>
      </p:sp>
      <p:grpSp>
        <p:nvGrpSpPr>
          <p:cNvPr id="191" name="Google Shape;191;p50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92" name="Google Shape;192;p5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3" name="Google Shape;193;p5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4" name="Google Shape;194;p5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50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0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grpSp>
        <p:nvGrpSpPr>
          <p:cNvPr id="200" name="Google Shape;200;p51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201" name="Google Shape;201;p5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2" name="Google Shape;202;p5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3" name="Google Shape;203;p5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1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1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1">
  <p:cSld name="Text Layout 0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 title="Bullet Point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/>
          <p:nvPr/>
        </p:nvSpPr>
        <p:spPr>
          <a:xfrm rot="10800000">
            <a:off x="1839686" y="-6"/>
            <a:ext cx="10352314" cy="563880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5"/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35"/>
          <p:cNvCxnSpPr/>
          <p:nvPr/>
        </p:nvCxnSpPr>
        <p:spPr>
          <a:xfrm rot="10800000" flipH="1">
            <a:off x="6375400" y="5047077"/>
            <a:ext cx="1524574" cy="180340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35" title="Subtitle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 title="Title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>
            <a:spLocks noGrp="1"/>
          </p:cNvSpPr>
          <p:nvPr>
            <p:ph type="pic" idx="3"/>
          </p:nvPr>
        </p:nvSpPr>
        <p:spPr>
          <a:xfrm>
            <a:off x="6604000" y="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9" name="Google Shape;29;p35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33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379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9369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836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9015" y="2035531"/>
            <a:ext cx="887095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32604" y="3701542"/>
            <a:ext cx="5951643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33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26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ion with Subtitle">
  <p:cSld name="Comparision with Sub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36"/>
          <p:cNvCxnSpPr/>
          <p:nvPr/>
        </p:nvCxnSpPr>
        <p:spPr>
          <a:xfrm rot="10800000">
            <a:off x="-9247" y="3633967"/>
            <a:ext cx="1912619" cy="157298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Google Shape;33;p36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34" name="Google Shape;34;p3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Google Shape;35;p3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" name="Google Shape;36;p3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 title="Bullet Points"/>
          <p:cNvSpPr txBox="1">
            <a:spLocks noGrp="1"/>
          </p:cNvSpPr>
          <p:nvPr>
            <p:ph type="body" idx="2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3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6" title="Bullet Points"/>
          <p:cNvSpPr txBox="1">
            <a:spLocks noGrp="1"/>
          </p:cNvSpPr>
          <p:nvPr>
            <p:ph type="body" idx="4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6" title="Subtitle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6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sp>
        <p:nvSpPr>
          <p:cNvPr id="43" name="Google Shape;43;p36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6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ayout 02">
  <p:cSld name="Text Layout 0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/>
          <p:nvPr/>
        </p:nvSpPr>
        <p:spPr>
          <a:xfrm rot="10800000">
            <a:off x="1839686" y="-6"/>
            <a:ext cx="10352314" cy="5638806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7"/>
          <p:cNvSpPr>
            <a:spLocks noGrp="1"/>
          </p:cNvSpPr>
          <p:nvPr>
            <p:ph type="pic" idx="2"/>
          </p:nvPr>
        </p:nvSpPr>
        <p:spPr>
          <a:xfrm>
            <a:off x="6170177" y="1435100"/>
            <a:ext cx="6021821" cy="542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0" name="Google Shape;50;p37" title="Bullet Points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7"/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37"/>
          <p:cNvCxnSpPr/>
          <p:nvPr/>
        </p:nvCxnSpPr>
        <p:spPr>
          <a:xfrm rot="10800000" flipH="1">
            <a:off x="10352314" y="1185452"/>
            <a:ext cx="1839685" cy="163394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37" title="Subtitle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37"/>
          <p:cNvSpPr txBox="1"/>
          <p:nvPr/>
        </p:nvSpPr>
        <p:spPr>
          <a:xfrm>
            <a:off x="11073384" y="237744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sp>
        <p:nvSpPr>
          <p:cNvPr id="55" name="Google Shape;55;p37" title="Title 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hoto">
  <p:cSld name="Large Phot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/>
          <p:nvPr/>
        </p:nvSpPr>
        <p:spPr>
          <a:xfrm rot="10800000" flipH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8" title="Image"/>
          <p:cNvSpPr>
            <a:spLocks noGrp="1"/>
          </p:cNvSpPr>
          <p:nvPr>
            <p:ph type="pic" idx="2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61" name="Google Shape;61;p38"/>
          <p:cNvCxnSpPr/>
          <p:nvPr/>
        </p:nvCxnSpPr>
        <p:spPr>
          <a:xfrm rot="10800000" flipH="1">
            <a:off x="0" y="5344886"/>
            <a:ext cx="2362200" cy="124097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62;p38" title="Title "/>
          <p:cNvSpPr txBox="1">
            <a:spLocks noGrp="1"/>
          </p:cNvSpPr>
          <p:nvPr>
            <p:ph type="title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 title="Title"/>
          <p:cNvSpPr txBox="1">
            <a:spLocks noGrp="1"/>
          </p:cNvSpPr>
          <p:nvPr>
            <p:ph type="ctrTitle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  <a:defRPr sz="4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body" idx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body" idx="2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body" idx="3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9"/>
          <p:cNvSpPr txBox="1">
            <a:spLocks noGrp="1"/>
          </p:cNvSpPr>
          <p:nvPr>
            <p:ph type="body" idx="4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9"/>
          <p:cNvSpPr/>
          <p:nvPr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9"/>
          <p:cNvSpPr/>
          <p:nvPr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9"/>
          <p:cNvSpPr/>
          <p:nvPr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9"/>
          <p:cNvSpPr/>
          <p:nvPr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9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39"/>
          <p:cNvCxnSpPr/>
          <p:nvPr/>
        </p:nvCxnSpPr>
        <p:spPr>
          <a:xfrm rot="10800000" flipH="1">
            <a:off x="0" y="0"/>
            <a:ext cx="6030686" cy="300445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39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" name="Google Shape;76;p39"/>
          <p:cNvCxnSpPr/>
          <p:nvPr/>
        </p:nvCxnSpPr>
        <p:spPr>
          <a:xfrm rot="10800000" flipH="1">
            <a:off x="-17837" y="4700016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39"/>
          <p:cNvSpPr>
            <a:spLocks noGrp="1"/>
          </p:cNvSpPr>
          <p:nvPr>
            <p:ph type="pic" idx="5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">
  <p:cSld name="Section Header with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/>
          <p:nvPr/>
        </p:nvSpPr>
        <p:spPr>
          <a:xfrm rot="10800000" flipH="1">
            <a:off x="0" y="-6"/>
            <a:ext cx="10625328" cy="540411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0"/>
          <p:cNvSpPr/>
          <p:nvPr/>
        </p:nvSpPr>
        <p:spPr>
          <a:xfrm rot="-164121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40"/>
          <p:cNvCxnSpPr/>
          <p:nvPr/>
        </p:nvCxnSpPr>
        <p:spPr>
          <a:xfrm rot="10800000" flipH="1">
            <a:off x="0" y="1010090"/>
            <a:ext cx="1785257" cy="907506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40" title="Title"/>
          <p:cNvSpPr txBox="1">
            <a:spLocks noGrp="1"/>
          </p:cNvSpPr>
          <p:nvPr>
            <p:ph type="title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4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 title="Subtitle"/>
          <p:cNvSpPr txBox="1">
            <a:spLocks noGrp="1"/>
          </p:cNvSpPr>
          <p:nvPr>
            <p:ph type="body" idx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4" name="Google Shape;84;p40"/>
          <p:cNvCxnSpPr/>
          <p:nvPr/>
        </p:nvCxnSpPr>
        <p:spPr>
          <a:xfrm rot="10800000" flipH="1">
            <a:off x="9004301" y="3924299"/>
            <a:ext cx="3187700" cy="1689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40"/>
          <p:cNvSpPr/>
          <p:nvPr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40"/>
          <p:cNvCxnSpPr/>
          <p:nvPr/>
        </p:nvCxnSpPr>
        <p:spPr>
          <a:xfrm rot="10800000" flipH="1">
            <a:off x="0" y="408562"/>
            <a:ext cx="6595353" cy="3403148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40"/>
          <p:cNvSpPr>
            <a:spLocks noGrp="1"/>
          </p:cNvSpPr>
          <p:nvPr>
            <p:ph type="pic" idx="2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8" name="Google Shape;88;p40"/>
          <p:cNvCxnSpPr/>
          <p:nvPr/>
        </p:nvCxnSpPr>
        <p:spPr>
          <a:xfrm rot="10800000" flipH="1">
            <a:off x="-17837" y="5266944"/>
            <a:ext cx="1919789" cy="10010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40"/>
          <p:cNvSpPr/>
          <p:nvPr/>
        </p:nvSpPr>
        <p:spPr>
          <a:xfrm rot="-164121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1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grpSp>
        <p:nvGrpSpPr>
          <p:cNvPr id="92" name="Google Shape;92;p41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93" name="Google Shape;93;p4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" name="Google Shape;94;p4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4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41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1" title="Subtitle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41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body" idx="2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41" title="Chart"/>
          <p:cNvSpPr>
            <a:spLocks noGrp="1"/>
          </p:cNvSpPr>
          <p:nvPr>
            <p:ph type="chart" idx="3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 title="Table"/>
          <p:cNvSpPr>
            <a:spLocks noGrp="1"/>
          </p:cNvSpPr>
          <p:nvPr>
            <p:ph type="tbl" idx="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2"/>
          <p:cNvSpPr txBox="1"/>
          <p:nvPr/>
        </p:nvSpPr>
        <p:spPr>
          <a:xfrm>
            <a:off x="11072378" y="235732"/>
            <a:ext cx="103265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grpSp>
        <p:nvGrpSpPr>
          <p:cNvPr id="106" name="Google Shape;106;p42"/>
          <p:cNvGrpSpPr/>
          <p:nvPr/>
        </p:nvGrpSpPr>
        <p:grpSpPr>
          <a:xfrm flipH="1">
            <a:off x="7561328" y="0"/>
            <a:ext cx="4763978" cy="3541007"/>
            <a:chOff x="-124265" y="-2"/>
            <a:chExt cx="4763978" cy="3367272"/>
          </a:xfrm>
        </p:grpSpPr>
        <p:sp>
          <p:nvSpPr>
            <p:cNvPr id="107" name="Google Shape;107;p42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" name="Google Shape;108;p42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9" name="Google Shape;109;p42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42"/>
          <p:cNvSpPr/>
          <p:nvPr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2" title="Subtitle"/>
          <p:cNvSpPr txBox="1">
            <a:spLocks noGrp="1"/>
          </p:cNvSpPr>
          <p:nvPr>
            <p:ph type="body" idx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E7A4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4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42" title="Title 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5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6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6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6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2.png"/><Relationship Id="rId7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2.png"/><Relationship Id="rId7" Type="http://schemas.openxmlformats.org/officeDocument/2006/relationships/image" Target="../media/image7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2.png"/><Relationship Id="rId7" Type="http://schemas.openxmlformats.org/officeDocument/2006/relationships/image" Target="../media/image7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77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10" Type="http://schemas.openxmlformats.org/officeDocument/2006/relationships/image" Target="../media/image83.png"/><Relationship Id="rId4" Type="http://schemas.openxmlformats.org/officeDocument/2006/relationships/image" Target="../media/image43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2.png"/><Relationship Id="rId7" Type="http://schemas.openxmlformats.org/officeDocument/2006/relationships/image" Target="../media/image8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43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42.png"/><Relationship Id="rId7" Type="http://schemas.openxmlformats.org/officeDocument/2006/relationships/image" Target="../media/image90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10" Type="http://schemas.openxmlformats.org/officeDocument/2006/relationships/image" Target="../media/image89.png"/><Relationship Id="rId4" Type="http://schemas.openxmlformats.org/officeDocument/2006/relationships/image" Target="../media/image43.png"/><Relationship Id="rId9" Type="http://schemas.openxmlformats.org/officeDocument/2006/relationships/image" Target="../media/image9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9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95.png"/><Relationship Id="rId2" Type="http://schemas.openxmlformats.org/officeDocument/2006/relationships/image" Target="../media/image6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9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8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34" Type="http://schemas.openxmlformats.org/officeDocument/2006/relationships/image" Target="../media/image97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4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6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9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42.png"/><Relationship Id="rId7" Type="http://schemas.openxmlformats.org/officeDocument/2006/relationships/image" Target="../media/image9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10" Type="http://schemas.openxmlformats.org/officeDocument/2006/relationships/image" Target="../media/image101.png"/><Relationship Id="rId4" Type="http://schemas.openxmlformats.org/officeDocument/2006/relationships/image" Target="../media/image43.png"/><Relationship Id="rId9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46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image" Target="../media/image10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07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34" Type="http://schemas.openxmlformats.org/officeDocument/2006/relationships/image" Target="../media/image113.jp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4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6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6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7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8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9.jp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3.jp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arn.udacity.com/nanodegrees/nd002-mena-nfp3/parts/cd0005/lessons/9b32686c-7e0f-42f9-8326-71d728527c95/concepts/221be74a-17db-460a-b0fe-025df3a9e7be?tab=lesson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arn.udacity.com/nanodegrees/nd002-mena-nfp3/parts/cd0005/lessons/9b32686c-7e0f-42f9-8326-71d728527c95/concepts/221be74a-17db-460a-b0fe-025df3a9e7be?tab=lesson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inkedin.com/in/ola-el-shiek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" title="Building 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" descr="Solid dark colored hexagon in the middle of image accent"/>
          <p:cNvSpPr/>
          <p:nvPr/>
        </p:nvSpPr>
        <p:spPr>
          <a:xfrm rot="-5400000">
            <a:off x="2679702" y="2388914"/>
            <a:ext cx="2412998" cy="20801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"/>
          <p:cNvSpPr txBox="1"/>
          <p:nvPr/>
        </p:nvSpPr>
        <p:spPr>
          <a:xfrm>
            <a:off x="3056723" y="2921167"/>
            <a:ext cx="16818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NTI</a:t>
            </a:r>
            <a:endParaRPr/>
          </a:p>
        </p:txBody>
      </p:sp>
      <p:sp>
        <p:nvSpPr>
          <p:cNvPr id="217" name="Google Shape;217;p1"/>
          <p:cNvSpPr txBox="1">
            <a:spLocks noGrp="1"/>
          </p:cNvSpPr>
          <p:nvPr>
            <p:ph type="ctrTitle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None/>
            </a:pPr>
            <a:r>
              <a:rPr 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Statistics For Data Analysis</a:t>
            </a:r>
            <a:endParaRPr dirty="0"/>
          </a:p>
        </p:txBody>
      </p:sp>
      <p:sp>
        <p:nvSpPr>
          <p:cNvPr id="218" name="Google Shape;218;p1"/>
          <p:cNvSpPr txBox="1"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9" name="Google Shape;219;p1"/>
          <p:cNvSpPr txBox="1"/>
          <p:nvPr/>
        </p:nvSpPr>
        <p:spPr>
          <a:xfrm>
            <a:off x="3090640" y="3846464"/>
            <a:ext cx="30213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</a:pPr>
            <a:r>
              <a:rPr lang="en-US" sz="1400" b="1" i="0" u="non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Data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5234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6998" y="338072"/>
            <a:ext cx="3873077" cy="431379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z="2667" dirty="0"/>
              <a:t>TYPE</a:t>
            </a:r>
            <a:r>
              <a:rPr sz="2667" spc="-43" dirty="0"/>
              <a:t> </a:t>
            </a:r>
            <a:r>
              <a:rPr sz="2667" dirty="0"/>
              <a:t>OF</a:t>
            </a:r>
            <a:r>
              <a:rPr sz="2667" spc="-40" dirty="0"/>
              <a:t> </a:t>
            </a:r>
            <a:r>
              <a:rPr sz="2667" spc="-43" dirty="0"/>
              <a:t>QUALITATIVE </a:t>
            </a:r>
            <a:r>
              <a:rPr sz="2667" spc="-90" dirty="0"/>
              <a:t>DATA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1399" y="2705100"/>
              <a:ext cx="10487279" cy="457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5234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6998" y="338072"/>
            <a:ext cx="3873077" cy="431379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z="2667" dirty="0"/>
              <a:t>TYPE</a:t>
            </a:r>
            <a:r>
              <a:rPr sz="2667" spc="-43" dirty="0"/>
              <a:t> </a:t>
            </a:r>
            <a:r>
              <a:rPr sz="2667" dirty="0"/>
              <a:t>OF</a:t>
            </a:r>
            <a:r>
              <a:rPr sz="2667" spc="-40" dirty="0"/>
              <a:t> </a:t>
            </a:r>
            <a:r>
              <a:rPr sz="2667" spc="-43" dirty="0"/>
              <a:t>QUALITATIVE </a:t>
            </a:r>
            <a:r>
              <a:rPr sz="2667" spc="-90" dirty="0"/>
              <a:t>DATA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4" y="1536191"/>
              <a:ext cx="3735324" cy="11765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775" y="5172456"/>
              <a:ext cx="3200400" cy="11765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6088" y="940440"/>
            <a:ext cx="5341197" cy="1608069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8467">
              <a:spcBef>
                <a:spcPts val="1380"/>
              </a:spcBef>
            </a:pPr>
            <a:r>
              <a:rPr sz="2667" b="1" spc="-7" dirty="0">
                <a:solidFill>
                  <a:srgbClr val="001F5F"/>
                </a:solidFill>
                <a:latin typeface="Calibri"/>
                <a:cs typeface="Calibri"/>
              </a:rPr>
              <a:t>NOMINAL:</a:t>
            </a:r>
            <a:endParaRPr sz="2667">
              <a:latin typeface="Calibri"/>
              <a:cs typeface="Calibri"/>
            </a:endParaRPr>
          </a:p>
          <a:p>
            <a:pPr marL="239619">
              <a:spcBef>
                <a:spcPts val="1153"/>
              </a:spcBef>
            </a:pP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Has</a:t>
            </a:r>
            <a:r>
              <a:rPr sz="2333" b="1" spc="-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no</a:t>
            </a:r>
            <a:r>
              <a:rPr sz="2333" b="1" spc="-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intrinsic</a:t>
            </a:r>
            <a:r>
              <a:rPr sz="2333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ordering</a:t>
            </a:r>
            <a:r>
              <a:rPr sz="2333" b="1" spc="-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to</a:t>
            </a:r>
            <a:r>
              <a:rPr sz="2333" b="1" spc="-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its</a:t>
            </a:r>
            <a:r>
              <a:rPr sz="2333" b="1" spc="-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spc="-7" dirty="0">
                <a:solidFill>
                  <a:srgbClr val="1C4253"/>
                </a:solidFill>
                <a:latin typeface="Calibri"/>
                <a:cs typeface="Calibri"/>
              </a:rPr>
              <a:t>categories.</a:t>
            </a:r>
            <a:endParaRPr sz="2333">
              <a:latin typeface="Calibri"/>
              <a:cs typeface="Calibri"/>
            </a:endParaRPr>
          </a:p>
          <a:p>
            <a:pPr marL="483047">
              <a:spcBef>
                <a:spcPts val="1367"/>
              </a:spcBef>
            </a:pPr>
            <a:r>
              <a:rPr sz="2133" b="1" spc="-17" dirty="0">
                <a:latin typeface="Calibri"/>
                <a:cs typeface="Calibri"/>
              </a:rPr>
              <a:t>EX: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8517" y="2696295"/>
            <a:ext cx="5837767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389063" indent="-380596">
              <a:spcBef>
                <a:spcPts val="63"/>
              </a:spcBef>
              <a:buFont typeface="Wingdings"/>
              <a:buChar char=""/>
              <a:tabLst>
                <a:tab pos="389063" algn="l"/>
              </a:tabLst>
            </a:pPr>
            <a:r>
              <a:rPr sz="1867" b="1" dirty="0">
                <a:latin typeface="Calibri"/>
                <a:cs typeface="Calibri"/>
              </a:rPr>
              <a:t>Nationality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(</a:t>
            </a:r>
            <a:r>
              <a:rPr sz="1867" b="1" spc="-5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American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4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German</a:t>
            </a:r>
            <a:r>
              <a:rPr sz="1867" b="1" spc="-4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43" dirty="0">
                <a:latin typeface="Calibri"/>
                <a:cs typeface="Calibri"/>
              </a:rPr>
              <a:t> </a:t>
            </a:r>
            <a:r>
              <a:rPr sz="1867" b="1" spc="-13" dirty="0">
                <a:latin typeface="Calibri"/>
                <a:cs typeface="Calibri"/>
              </a:rPr>
              <a:t>Kenyan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Japanese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spc="-33" dirty="0">
                <a:latin typeface="Calibri"/>
                <a:cs typeface="Calibri"/>
              </a:rPr>
              <a:t>)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4493" y="2671149"/>
            <a:ext cx="4215130" cy="1826696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624448" indent="-381019">
              <a:spcBef>
                <a:spcPts val="63"/>
              </a:spcBef>
              <a:buFont typeface="Wingdings"/>
              <a:buChar char=""/>
              <a:tabLst>
                <a:tab pos="624448" algn="l"/>
              </a:tabLst>
            </a:pPr>
            <a:r>
              <a:rPr sz="1867" b="1" dirty="0">
                <a:latin typeface="Calibri"/>
                <a:cs typeface="Calibri"/>
              </a:rPr>
              <a:t>Hair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color</a:t>
            </a:r>
            <a:r>
              <a:rPr sz="1867" b="1" spc="-3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(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Brown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Blonde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Black</a:t>
            </a:r>
            <a:r>
              <a:rPr sz="1867" b="1" spc="-17" dirty="0">
                <a:latin typeface="Calibri"/>
                <a:cs typeface="Calibri"/>
              </a:rPr>
              <a:t> </a:t>
            </a:r>
            <a:r>
              <a:rPr sz="1867" b="1" spc="-33" dirty="0">
                <a:latin typeface="Calibri"/>
                <a:cs typeface="Calibri"/>
              </a:rPr>
              <a:t>)</a:t>
            </a:r>
            <a:endParaRPr sz="1867">
              <a:latin typeface="Calibri"/>
              <a:cs typeface="Calibri"/>
            </a:endParaRPr>
          </a:p>
          <a:p>
            <a:pPr>
              <a:spcBef>
                <a:spcPts val="2257"/>
              </a:spcBef>
            </a:pPr>
            <a:endParaRPr sz="1867">
              <a:latin typeface="Calibri"/>
              <a:cs typeface="Calibri"/>
            </a:endParaRPr>
          </a:p>
          <a:p>
            <a:pPr marL="8467">
              <a:spcBef>
                <a:spcPts val="3"/>
              </a:spcBef>
            </a:pPr>
            <a:r>
              <a:rPr sz="2667" b="1" spc="-7" dirty="0">
                <a:solidFill>
                  <a:srgbClr val="001F5F"/>
                </a:solidFill>
                <a:latin typeface="Calibri"/>
                <a:cs typeface="Calibri"/>
              </a:rPr>
              <a:t>ORDINAL:</a:t>
            </a:r>
            <a:endParaRPr sz="2667">
              <a:latin typeface="Calibri"/>
              <a:cs typeface="Calibri"/>
            </a:endParaRPr>
          </a:p>
          <a:p>
            <a:pPr marL="221838">
              <a:spcBef>
                <a:spcPts val="1447"/>
              </a:spcBef>
            </a:pP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Has</a:t>
            </a:r>
            <a:r>
              <a:rPr sz="2333" b="1" spc="-1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a</a:t>
            </a:r>
            <a:r>
              <a:rPr sz="2333" b="1" spc="-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clear</a:t>
            </a:r>
            <a:r>
              <a:rPr sz="2333" b="1" spc="-1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spc="-7" dirty="0">
                <a:solidFill>
                  <a:srgbClr val="1C4253"/>
                </a:solidFill>
                <a:latin typeface="Calibri"/>
                <a:cs typeface="Calibri"/>
              </a:rPr>
              <a:t>ordering.</a:t>
            </a:r>
            <a:endParaRPr sz="23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3517" y="4733426"/>
            <a:ext cx="3533563" cy="787822"/>
          </a:xfrm>
          <a:prstGeom prst="rect">
            <a:avLst/>
          </a:prstGeom>
        </p:spPr>
        <p:txBody>
          <a:bodyPr vert="horz" wrap="square" lIns="0" tIns="94403" rIns="0" bIns="0" rtlCol="0">
            <a:spAutoFit/>
          </a:bodyPr>
          <a:lstStyle/>
          <a:p>
            <a:pPr marL="273064">
              <a:spcBef>
                <a:spcPts val="743"/>
              </a:spcBef>
            </a:pPr>
            <a:r>
              <a:rPr sz="2133" b="1" spc="-17" dirty="0">
                <a:latin typeface="Calibri"/>
                <a:cs typeface="Calibri"/>
              </a:rPr>
              <a:t>EX:</a:t>
            </a:r>
            <a:endParaRPr sz="2133">
              <a:latin typeface="Calibri"/>
              <a:cs typeface="Calibri"/>
            </a:endParaRPr>
          </a:p>
          <a:p>
            <a:pPr marL="389063" indent="-380596">
              <a:spcBef>
                <a:spcPts val="587"/>
              </a:spcBef>
              <a:buFont typeface="Wingdings"/>
              <a:buChar char=""/>
              <a:tabLst>
                <a:tab pos="389063" algn="l"/>
              </a:tabLst>
            </a:pPr>
            <a:r>
              <a:rPr sz="1867" b="1" dirty="0">
                <a:latin typeface="Calibri"/>
                <a:cs typeface="Calibri"/>
              </a:rPr>
              <a:t>Income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(</a:t>
            </a:r>
            <a:r>
              <a:rPr sz="1867" b="1" spc="-3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Low</a:t>
            </a:r>
            <a:r>
              <a:rPr sz="1867" b="1" spc="-3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2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medium</a:t>
            </a:r>
            <a:r>
              <a:rPr sz="1867" b="1" spc="-2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high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spc="-33" dirty="0">
                <a:latin typeface="Calibri"/>
                <a:cs typeface="Calibri"/>
              </a:rPr>
              <a:t>)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14197" y="5221309"/>
            <a:ext cx="5926243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389063" indent="-380596">
              <a:spcBef>
                <a:spcPts val="63"/>
              </a:spcBef>
              <a:buFont typeface="Wingdings"/>
              <a:buChar char=""/>
              <a:tabLst>
                <a:tab pos="389063" algn="l"/>
              </a:tabLst>
            </a:pPr>
            <a:r>
              <a:rPr sz="1867" b="1" spc="-7" dirty="0">
                <a:latin typeface="Calibri"/>
                <a:cs typeface="Calibri"/>
              </a:rPr>
              <a:t>Education</a:t>
            </a:r>
            <a:r>
              <a:rPr sz="1867" b="1" spc="-5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level</a:t>
            </a:r>
            <a:r>
              <a:rPr sz="1867" b="1" spc="-4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(Primary</a:t>
            </a:r>
            <a:r>
              <a:rPr sz="1867" b="1" spc="-3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5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Secondary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–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spc="-20" dirty="0">
                <a:latin typeface="Calibri"/>
                <a:cs typeface="Calibri"/>
              </a:rPr>
              <a:t>Post-</a:t>
            </a:r>
            <a:r>
              <a:rPr sz="1867" b="1" dirty="0">
                <a:latin typeface="Calibri"/>
                <a:cs typeface="Calibri"/>
              </a:rPr>
              <a:t>Secondary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spc="-33" dirty="0">
                <a:latin typeface="Calibri"/>
                <a:cs typeface="Calibri"/>
              </a:rPr>
              <a:t>)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3784" y="841248"/>
            <a:ext cx="11355917" cy="5175673"/>
            <a:chOff x="455676" y="1261872"/>
            <a:chExt cx="17033875" cy="77635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261872"/>
              <a:ext cx="17033748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2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79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1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5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9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2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0802705" y="3669623"/>
            <a:ext cx="930487" cy="2347807"/>
          </a:xfrm>
          <a:custGeom>
            <a:avLst/>
            <a:gdLst/>
            <a:ahLst/>
            <a:cxnLst/>
            <a:rect l="l" t="t" r="r" b="b"/>
            <a:pathLst>
              <a:path w="1395730" h="3521709">
                <a:moveTo>
                  <a:pt x="236981" y="3377183"/>
                </a:moveTo>
                <a:lnTo>
                  <a:pt x="176783" y="3377183"/>
                </a:lnTo>
                <a:lnTo>
                  <a:pt x="176783" y="3521621"/>
                </a:lnTo>
                <a:lnTo>
                  <a:pt x="236981" y="3521621"/>
                </a:lnTo>
                <a:lnTo>
                  <a:pt x="236981" y="3377183"/>
                </a:lnTo>
                <a:close/>
              </a:path>
              <a:path w="1395730" h="3521709">
                <a:moveTo>
                  <a:pt x="613536" y="3377183"/>
                </a:moveTo>
                <a:lnTo>
                  <a:pt x="553465" y="3377183"/>
                </a:lnTo>
                <a:lnTo>
                  <a:pt x="553465" y="3521621"/>
                </a:lnTo>
                <a:lnTo>
                  <a:pt x="613536" y="3521621"/>
                </a:lnTo>
                <a:lnTo>
                  <a:pt x="613536" y="3377183"/>
                </a:lnTo>
                <a:close/>
              </a:path>
              <a:path w="1395730" h="3521709">
                <a:moveTo>
                  <a:pt x="990091" y="3377183"/>
                </a:moveTo>
                <a:lnTo>
                  <a:pt x="930021" y="3377183"/>
                </a:lnTo>
                <a:lnTo>
                  <a:pt x="930021" y="3521621"/>
                </a:lnTo>
                <a:lnTo>
                  <a:pt x="990091" y="3521621"/>
                </a:lnTo>
                <a:lnTo>
                  <a:pt x="990091" y="3377183"/>
                </a:lnTo>
                <a:close/>
              </a:path>
              <a:path w="1395730" h="3521709">
                <a:moveTo>
                  <a:pt x="1365503" y="3377183"/>
                </a:moveTo>
                <a:lnTo>
                  <a:pt x="1305305" y="3377183"/>
                </a:lnTo>
                <a:lnTo>
                  <a:pt x="1305305" y="3521621"/>
                </a:lnTo>
                <a:lnTo>
                  <a:pt x="1365503" y="3521621"/>
                </a:lnTo>
                <a:lnTo>
                  <a:pt x="1365503" y="3377183"/>
                </a:lnTo>
                <a:close/>
              </a:path>
              <a:path w="1395730" h="3521709">
                <a:moveTo>
                  <a:pt x="1395602" y="3317113"/>
                </a:moveTo>
                <a:lnTo>
                  <a:pt x="46862" y="3317113"/>
                </a:lnTo>
                <a:lnTo>
                  <a:pt x="50482" y="3332249"/>
                </a:lnTo>
                <a:lnTo>
                  <a:pt x="57721" y="3362047"/>
                </a:lnTo>
                <a:lnTo>
                  <a:pt x="61340" y="3377183"/>
                </a:lnTo>
                <a:lnTo>
                  <a:pt x="1395602" y="3377183"/>
                </a:lnTo>
                <a:lnTo>
                  <a:pt x="1395602" y="3317113"/>
                </a:lnTo>
                <a:close/>
              </a:path>
              <a:path w="1395730" h="3521709">
                <a:moveTo>
                  <a:pt x="235711" y="3000629"/>
                </a:moveTo>
                <a:lnTo>
                  <a:pt x="176783" y="3000629"/>
                </a:lnTo>
                <a:lnTo>
                  <a:pt x="176783" y="3317113"/>
                </a:lnTo>
                <a:lnTo>
                  <a:pt x="235711" y="3317113"/>
                </a:lnTo>
                <a:lnTo>
                  <a:pt x="235711" y="3000629"/>
                </a:lnTo>
                <a:close/>
              </a:path>
              <a:path w="1395730" h="3521709">
                <a:moveTo>
                  <a:pt x="612394" y="3000629"/>
                </a:moveTo>
                <a:lnTo>
                  <a:pt x="552196" y="3000629"/>
                </a:lnTo>
                <a:lnTo>
                  <a:pt x="552196" y="3317113"/>
                </a:lnTo>
                <a:lnTo>
                  <a:pt x="612394" y="3317113"/>
                </a:lnTo>
                <a:lnTo>
                  <a:pt x="612394" y="3000629"/>
                </a:lnTo>
                <a:close/>
              </a:path>
              <a:path w="1395730" h="3521709">
                <a:moveTo>
                  <a:pt x="988948" y="3000629"/>
                </a:moveTo>
                <a:lnTo>
                  <a:pt x="928750" y="3000629"/>
                </a:lnTo>
                <a:lnTo>
                  <a:pt x="928750" y="3317113"/>
                </a:lnTo>
                <a:lnTo>
                  <a:pt x="988948" y="3317113"/>
                </a:lnTo>
                <a:lnTo>
                  <a:pt x="988948" y="3000629"/>
                </a:lnTo>
                <a:close/>
              </a:path>
              <a:path w="1395730" h="3521709">
                <a:moveTo>
                  <a:pt x="1365503" y="3000629"/>
                </a:moveTo>
                <a:lnTo>
                  <a:pt x="1304162" y="3000629"/>
                </a:lnTo>
                <a:lnTo>
                  <a:pt x="1304162" y="3317113"/>
                </a:lnTo>
                <a:lnTo>
                  <a:pt x="1365503" y="3317113"/>
                </a:lnTo>
                <a:lnTo>
                  <a:pt x="1365503" y="3000629"/>
                </a:lnTo>
                <a:close/>
              </a:path>
              <a:path w="1395730" h="3521709">
                <a:moveTo>
                  <a:pt x="1395602" y="2940430"/>
                </a:moveTo>
                <a:lnTo>
                  <a:pt x="0" y="2940430"/>
                </a:lnTo>
                <a:lnTo>
                  <a:pt x="178" y="2955105"/>
                </a:lnTo>
                <a:lnTo>
                  <a:pt x="964" y="2985311"/>
                </a:lnTo>
                <a:lnTo>
                  <a:pt x="1142" y="3000629"/>
                </a:lnTo>
                <a:lnTo>
                  <a:pt x="1395602" y="3000629"/>
                </a:lnTo>
                <a:lnTo>
                  <a:pt x="1395602" y="2940430"/>
                </a:lnTo>
                <a:close/>
              </a:path>
              <a:path w="1395730" h="3521709">
                <a:moveTo>
                  <a:pt x="235711" y="2622804"/>
                </a:moveTo>
                <a:lnTo>
                  <a:pt x="175640" y="2622804"/>
                </a:lnTo>
                <a:lnTo>
                  <a:pt x="175640" y="2940430"/>
                </a:lnTo>
                <a:lnTo>
                  <a:pt x="235711" y="2940430"/>
                </a:lnTo>
                <a:lnTo>
                  <a:pt x="235711" y="2622804"/>
                </a:lnTo>
                <a:close/>
              </a:path>
              <a:path w="1395730" h="3521709">
                <a:moveTo>
                  <a:pt x="612394" y="2622804"/>
                </a:moveTo>
                <a:lnTo>
                  <a:pt x="552196" y="2622804"/>
                </a:lnTo>
                <a:lnTo>
                  <a:pt x="552196" y="2940430"/>
                </a:lnTo>
                <a:lnTo>
                  <a:pt x="612394" y="2940430"/>
                </a:lnTo>
                <a:lnTo>
                  <a:pt x="612394" y="2622804"/>
                </a:lnTo>
                <a:close/>
              </a:path>
              <a:path w="1395730" h="3521709">
                <a:moveTo>
                  <a:pt x="987805" y="2622804"/>
                </a:moveTo>
                <a:lnTo>
                  <a:pt x="927607" y="2622804"/>
                </a:lnTo>
                <a:lnTo>
                  <a:pt x="927607" y="2940430"/>
                </a:lnTo>
                <a:lnTo>
                  <a:pt x="987805" y="2940430"/>
                </a:lnTo>
                <a:lnTo>
                  <a:pt x="987805" y="2622804"/>
                </a:lnTo>
                <a:close/>
              </a:path>
              <a:path w="1395730" h="3521709">
                <a:moveTo>
                  <a:pt x="1365503" y="2622804"/>
                </a:moveTo>
                <a:lnTo>
                  <a:pt x="1304162" y="2622804"/>
                </a:lnTo>
                <a:lnTo>
                  <a:pt x="1304162" y="2940430"/>
                </a:lnTo>
                <a:lnTo>
                  <a:pt x="1365503" y="2940430"/>
                </a:lnTo>
                <a:lnTo>
                  <a:pt x="1365503" y="2622804"/>
                </a:lnTo>
                <a:close/>
              </a:path>
              <a:path w="1395730" h="3521709">
                <a:moveTo>
                  <a:pt x="1395602" y="2562733"/>
                </a:moveTo>
                <a:lnTo>
                  <a:pt x="64896" y="2562733"/>
                </a:lnTo>
                <a:lnTo>
                  <a:pt x="59005" y="2577334"/>
                </a:lnTo>
                <a:lnTo>
                  <a:pt x="53768" y="2592292"/>
                </a:lnTo>
                <a:lnTo>
                  <a:pt x="48984" y="2607488"/>
                </a:lnTo>
                <a:lnTo>
                  <a:pt x="44450" y="2622804"/>
                </a:lnTo>
                <a:lnTo>
                  <a:pt x="1395602" y="2622804"/>
                </a:lnTo>
                <a:lnTo>
                  <a:pt x="1395602" y="2562733"/>
                </a:lnTo>
                <a:close/>
              </a:path>
              <a:path w="1395730" h="3521709">
                <a:moveTo>
                  <a:pt x="235711" y="2267966"/>
                </a:moveTo>
                <a:lnTo>
                  <a:pt x="219753" y="2287154"/>
                </a:lnTo>
                <a:lnTo>
                  <a:pt x="204342" y="2306891"/>
                </a:lnTo>
                <a:lnTo>
                  <a:pt x="189599" y="2327294"/>
                </a:lnTo>
                <a:lnTo>
                  <a:pt x="175640" y="2348484"/>
                </a:lnTo>
                <a:lnTo>
                  <a:pt x="175640" y="2562733"/>
                </a:lnTo>
                <a:lnTo>
                  <a:pt x="235711" y="2562733"/>
                </a:lnTo>
                <a:lnTo>
                  <a:pt x="235711" y="2267966"/>
                </a:lnTo>
                <a:close/>
              </a:path>
              <a:path w="1395730" h="3521709">
                <a:moveTo>
                  <a:pt x="612394" y="2245105"/>
                </a:moveTo>
                <a:lnTo>
                  <a:pt x="552196" y="2245105"/>
                </a:lnTo>
                <a:lnTo>
                  <a:pt x="552196" y="2562733"/>
                </a:lnTo>
                <a:lnTo>
                  <a:pt x="612394" y="2562733"/>
                </a:lnTo>
                <a:lnTo>
                  <a:pt x="612394" y="2245105"/>
                </a:lnTo>
                <a:close/>
              </a:path>
              <a:path w="1395730" h="3521709">
                <a:moveTo>
                  <a:pt x="987805" y="2245105"/>
                </a:moveTo>
                <a:lnTo>
                  <a:pt x="927607" y="2245105"/>
                </a:lnTo>
                <a:lnTo>
                  <a:pt x="927607" y="2562733"/>
                </a:lnTo>
                <a:lnTo>
                  <a:pt x="987805" y="2562733"/>
                </a:lnTo>
                <a:lnTo>
                  <a:pt x="987805" y="2245105"/>
                </a:lnTo>
                <a:close/>
              </a:path>
              <a:path w="1395730" h="3521709">
                <a:moveTo>
                  <a:pt x="1365503" y="2245105"/>
                </a:moveTo>
                <a:lnTo>
                  <a:pt x="1304162" y="2245105"/>
                </a:lnTo>
                <a:lnTo>
                  <a:pt x="1304162" y="2562733"/>
                </a:lnTo>
                <a:lnTo>
                  <a:pt x="1365503" y="2562733"/>
                </a:lnTo>
                <a:lnTo>
                  <a:pt x="1365503" y="2245105"/>
                </a:lnTo>
                <a:close/>
              </a:path>
              <a:path w="1395730" h="3521709">
                <a:moveTo>
                  <a:pt x="1395602" y="2184908"/>
                </a:moveTo>
                <a:lnTo>
                  <a:pt x="307975" y="2184908"/>
                </a:lnTo>
                <a:lnTo>
                  <a:pt x="293733" y="2200225"/>
                </a:lnTo>
                <a:lnTo>
                  <a:pt x="279955" y="2215435"/>
                </a:lnTo>
                <a:lnTo>
                  <a:pt x="266630" y="2230431"/>
                </a:lnTo>
                <a:lnTo>
                  <a:pt x="253746" y="2245105"/>
                </a:lnTo>
                <a:lnTo>
                  <a:pt x="1395602" y="2245105"/>
                </a:lnTo>
                <a:lnTo>
                  <a:pt x="1395602" y="2184908"/>
                </a:lnTo>
                <a:close/>
              </a:path>
              <a:path w="1395730" h="3521709">
                <a:moveTo>
                  <a:pt x="612394" y="1923795"/>
                </a:moveTo>
                <a:lnTo>
                  <a:pt x="596898" y="1935386"/>
                </a:lnTo>
                <a:lnTo>
                  <a:pt x="581390" y="1946703"/>
                </a:lnTo>
                <a:lnTo>
                  <a:pt x="566334" y="1957996"/>
                </a:lnTo>
                <a:lnTo>
                  <a:pt x="552196" y="1969515"/>
                </a:lnTo>
                <a:lnTo>
                  <a:pt x="552196" y="2184908"/>
                </a:lnTo>
                <a:lnTo>
                  <a:pt x="612394" y="2184908"/>
                </a:lnTo>
                <a:lnTo>
                  <a:pt x="612394" y="1923795"/>
                </a:lnTo>
                <a:close/>
              </a:path>
              <a:path w="1395730" h="3521709">
                <a:moveTo>
                  <a:pt x="987805" y="1868423"/>
                </a:moveTo>
                <a:lnTo>
                  <a:pt x="928750" y="1868423"/>
                </a:lnTo>
                <a:lnTo>
                  <a:pt x="928750" y="2184908"/>
                </a:lnTo>
                <a:lnTo>
                  <a:pt x="987805" y="2184908"/>
                </a:lnTo>
                <a:lnTo>
                  <a:pt x="987805" y="1868423"/>
                </a:lnTo>
                <a:close/>
              </a:path>
              <a:path w="1395730" h="3521709">
                <a:moveTo>
                  <a:pt x="1365503" y="1868423"/>
                </a:moveTo>
                <a:lnTo>
                  <a:pt x="1304162" y="1868423"/>
                </a:lnTo>
                <a:lnTo>
                  <a:pt x="1304162" y="2184908"/>
                </a:lnTo>
                <a:lnTo>
                  <a:pt x="1365503" y="2184908"/>
                </a:lnTo>
                <a:lnTo>
                  <a:pt x="1365503" y="1868423"/>
                </a:lnTo>
                <a:close/>
              </a:path>
              <a:path w="1395730" h="3521709">
                <a:moveTo>
                  <a:pt x="1395602" y="1808352"/>
                </a:moveTo>
                <a:lnTo>
                  <a:pt x="739901" y="1808352"/>
                </a:lnTo>
                <a:lnTo>
                  <a:pt x="726801" y="1824150"/>
                </a:lnTo>
                <a:lnTo>
                  <a:pt x="712819" y="1839293"/>
                </a:lnTo>
                <a:lnTo>
                  <a:pt x="697932" y="1853983"/>
                </a:lnTo>
                <a:lnTo>
                  <a:pt x="682116" y="1868423"/>
                </a:lnTo>
                <a:lnTo>
                  <a:pt x="1395602" y="1868423"/>
                </a:lnTo>
                <a:lnTo>
                  <a:pt x="1395602" y="1808352"/>
                </a:lnTo>
                <a:close/>
              </a:path>
              <a:path w="1395730" h="3521709">
                <a:moveTo>
                  <a:pt x="987805" y="1490726"/>
                </a:moveTo>
                <a:lnTo>
                  <a:pt x="928750" y="1490726"/>
                </a:lnTo>
                <a:lnTo>
                  <a:pt x="928750" y="1808352"/>
                </a:lnTo>
                <a:lnTo>
                  <a:pt x="987805" y="1808352"/>
                </a:lnTo>
                <a:lnTo>
                  <a:pt x="987805" y="1490726"/>
                </a:lnTo>
                <a:close/>
              </a:path>
              <a:path w="1395730" h="3521709">
                <a:moveTo>
                  <a:pt x="1365503" y="1490726"/>
                </a:moveTo>
                <a:lnTo>
                  <a:pt x="1304162" y="1490726"/>
                </a:lnTo>
                <a:lnTo>
                  <a:pt x="1304162" y="1808352"/>
                </a:lnTo>
                <a:lnTo>
                  <a:pt x="1365503" y="1808352"/>
                </a:lnTo>
                <a:lnTo>
                  <a:pt x="1365503" y="1490726"/>
                </a:lnTo>
                <a:close/>
              </a:path>
              <a:path w="1395730" h="3521709">
                <a:moveTo>
                  <a:pt x="1395602" y="1430527"/>
                </a:moveTo>
                <a:lnTo>
                  <a:pt x="864996" y="1430527"/>
                </a:lnTo>
                <a:lnTo>
                  <a:pt x="864602" y="1445845"/>
                </a:lnTo>
                <a:lnTo>
                  <a:pt x="863647" y="1461055"/>
                </a:lnTo>
                <a:lnTo>
                  <a:pt x="862478" y="1476051"/>
                </a:lnTo>
                <a:lnTo>
                  <a:pt x="861440" y="1490726"/>
                </a:lnTo>
                <a:lnTo>
                  <a:pt x="1395602" y="1490726"/>
                </a:lnTo>
                <a:lnTo>
                  <a:pt x="1395602" y="1430527"/>
                </a:lnTo>
                <a:close/>
              </a:path>
              <a:path w="1395730" h="3521709">
                <a:moveTo>
                  <a:pt x="987805" y="1114170"/>
                </a:moveTo>
                <a:lnTo>
                  <a:pt x="928750" y="1114170"/>
                </a:lnTo>
                <a:lnTo>
                  <a:pt x="928750" y="1430527"/>
                </a:lnTo>
                <a:lnTo>
                  <a:pt x="987805" y="1430527"/>
                </a:lnTo>
                <a:lnTo>
                  <a:pt x="987805" y="1114170"/>
                </a:lnTo>
                <a:close/>
              </a:path>
              <a:path w="1395730" h="3521709">
                <a:moveTo>
                  <a:pt x="1365503" y="1114170"/>
                </a:moveTo>
                <a:lnTo>
                  <a:pt x="1304162" y="1114170"/>
                </a:lnTo>
                <a:lnTo>
                  <a:pt x="1304162" y="1430527"/>
                </a:lnTo>
                <a:lnTo>
                  <a:pt x="1365503" y="1430527"/>
                </a:lnTo>
                <a:lnTo>
                  <a:pt x="1365503" y="1114170"/>
                </a:lnTo>
                <a:close/>
              </a:path>
              <a:path w="1395730" h="3521709">
                <a:moveTo>
                  <a:pt x="1395602" y="1053973"/>
                </a:moveTo>
                <a:lnTo>
                  <a:pt x="837310" y="1053973"/>
                </a:lnTo>
                <a:lnTo>
                  <a:pt x="838942" y="1069111"/>
                </a:lnTo>
                <a:lnTo>
                  <a:pt x="841775" y="1098960"/>
                </a:lnTo>
                <a:lnTo>
                  <a:pt x="843406" y="1114170"/>
                </a:lnTo>
                <a:lnTo>
                  <a:pt x="1395602" y="1114170"/>
                </a:lnTo>
                <a:lnTo>
                  <a:pt x="1395602" y="1053973"/>
                </a:lnTo>
                <a:close/>
              </a:path>
              <a:path w="1395730" h="3521709">
                <a:moveTo>
                  <a:pt x="987805" y="736345"/>
                </a:moveTo>
                <a:lnTo>
                  <a:pt x="927607" y="736345"/>
                </a:lnTo>
                <a:lnTo>
                  <a:pt x="927607" y="1053973"/>
                </a:lnTo>
                <a:lnTo>
                  <a:pt x="987805" y="1053973"/>
                </a:lnTo>
                <a:lnTo>
                  <a:pt x="987805" y="736345"/>
                </a:lnTo>
                <a:close/>
              </a:path>
              <a:path w="1395730" h="3521709">
                <a:moveTo>
                  <a:pt x="1365503" y="736345"/>
                </a:moveTo>
                <a:lnTo>
                  <a:pt x="1304162" y="736345"/>
                </a:lnTo>
                <a:lnTo>
                  <a:pt x="1304162" y="1053973"/>
                </a:lnTo>
                <a:lnTo>
                  <a:pt x="1365503" y="1053973"/>
                </a:lnTo>
                <a:lnTo>
                  <a:pt x="1365503" y="736345"/>
                </a:lnTo>
                <a:close/>
              </a:path>
              <a:path w="1395730" h="3521709">
                <a:moveTo>
                  <a:pt x="1395602" y="676148"/>
                </a:moveTo>
                <a:lnTo>
                  <a:pt x="837310" y="676148"/>
                </a:lnTo>
                <a:lnTo>
                  <a:pt x="834860" y="692483"/>
                </a:lnTo>
                <a:lnTo>
                  <a:pt x="832850" y="707580"/>
                </a:lnTo>
                <a:lnTo>
                  <a:pt x="831292" y="722010"/>
                </a:lnTo>
                <a:lnTo>
                  <a:pt x="830198" y="736345"/>
                </a:lnTo>
                <a:lnTo>
                  <a:pt x="1395602" y="736345"/>
                </a:lnTo>
                <a:lnTo>
                  <a:pt x="1395602" y="676148"/>
                </a:lnTo>
                <a:close/>
              </a:path>
              <a:path w="1395730" h="3521709">
                <a:moveTo>
                  <a:pt x="1395602" y="299592"/>
                </a:moveTo>
                <a:lnTo>
                  <a:pt x="996187" y="299592"/>
                </a:lnTo>
                <a:lnTo>
                  <a:pt x="977685" y="324211"/>
                </a:lnTo>
                <a:lnTo>
                  <a:pt x="960088" y="349376"/>
                </a:lnTo>
                <a:lnTo>
                  <a:pt x="943395" y="375209"/>
                </a:lnTo>
                <a:lnTo>
                  <a:pt x="927607" y="401827"/>
                </a:lnTo>
                <a:lnTo>
                  <a:pt x="927607" y="676148"/>
                </a:lnTo>
                <a:lnTo>
                  <a:pt x="987805" y="676148"/>
                </a:lnTo>
                <a:lnTo>
                  <a:pt x="987805" y="359790"/>
                </a:lnTo>
                <a:lnTo>
                  <a:pt x="1395602" y="359790"/>
                </a:lnTo>
                <a:lnTo>
                  <a:pt x="1395602" y="299592"/>
                </a:lnTo>
                <a:close/>
              </a:path>
              <a:path w="1395730" h="3521709">
                <a:moveTo>
                  <a:pt x="1365503" y="359790"/>
                </a:moveTo>
                <a:lnTo>
                  <a:pt x="1304162" y="359790"/>
                </a:lnTo>
                <a:lnTo>
                  <a:pt x="1304162" y="676148"/>
                </a:lnTo>
                <a:lnTo>
                  <a:pt x="1365503" y="676148"/>
                </a:lnTo>
                <a:lnTo>
                  <a:pt x="1365503" y="359790"/>
                </a:lnTo>
                <a:close/>
              </a:path>
              <a:path w="1395730" h="3521709">
                <a:moveTo>
                  <a:pt x="1365503" y="0"/>
                </a:moveTo>
                <a:lnTo>
                  <a:pt x="1350186" y="8314"/>
                </a:lnTo>
                <a:lnTo>
                  <a:pt x="1334976" y="16986"/>
                </a:lnTo>
                <a:lnTo>
                  <a:pt x="1319980" y="25896"/>
                </a:lnTo>
                <a:lnTo>
                  <a:pt x="1305305" y="34925"/>
                </a:lnTo>
                <a:lnTo>
                  <a:pt x="1305305" y="299592"/>
                </a:lnTo>
                <a:lnTo>
                  <a:pt x="1365503" y="299592"/>
                </a:lnTo>
                <a:lnTo>
                  <a:pt x="1365503" y="0"/>
                </a:lnTo>
                <a:close/>
              </a:path>
            </a:pathLst>
          </a:custGeom>
          <a:solidFill>
            <a:srgbClr val="452566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38" name="object 38"/>
          <p:cNvSpPr txBox="1"/>
          <p:nvPr/>
        </p:nvSpPr>
        <p:spPr>
          <a:xfrm>
            <a:off x="3578182" y="2386889"/>
            <a:ext cx="639148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What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IS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Statistics?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&amp;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Why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113" dirty="0">
                <a:solidFill>
                  <a:srgbClr val="1C4253"/>
                </a:solidFill>
                <a:latin typeface="Calibri"/>
                <a:cs typeface="Calibri"/>
              </a:rPr>
              <a:t>To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Learn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17" dirty="0">
                <a:solidFill>
                  <a:srgbClr val="1C4253"/>
                </a:solidFill>
                <a:latin typeface="Calibri"/>
                <a:cs typeface="Calibri"/>
              </a:rPr>
              <a:t>It?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78182" y="3379724"/>
            <a:ext cx="186690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3200" b="1" spc="-1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1C4253"/>
                </a:solidFill>
                <a:latin typeface="Calibri"/>
                <a:cs typeface="Calibri"/>
              </a:rPr>
              <a:t>Types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78182" y="4363381"/>
            <a:ext cx="283167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3200" b="1" spc="-1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1C4253"/>
                </a:solidFill>
                <a:latin typeface="Calibri"/>
                <a:cs typeface="Calibri"/>
              </a:rPr>
              <a:t>Description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77130" y="1236882"/>
            <a:ext cx="2145877" cy="842667"/>
          </a:xfrm>
          <a:prstGeom prst="rect">
            <a:avLst/>
          </a:prstGeom>
        </p:spPr>
        <p:txBody>
          <a:bodyPr spcFirstLastPara="1" vert="horz" wrap="square" lIns="0" tIns="8890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70"/>
              </a:spcBef>
            </a:pPr>
            <a:r>
              <a:rPr sz="5334" spc="-7" dirty="0">
                <a:solidFill>
                  <a:srgbClr val="001F5F"/>
                </a:solidFill>
              </a:rPr>
              <a:t>Agenda</a:t>
            </a:r>
            <a:endParaRPr sz="5334"/>
          </a:p>
        </p:txBody>
      </p:sp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01479" y="2448306"/>
            <a:ext cx="93979" cy="10227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46343" y="2448306"/>
            <a:ext cx="94001" cy="1022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1801" y="2448306"/>
            <a:ext cx="93408" cy="10227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09726" y="5679575"/>
            <a:ext cx="399203" cy="423333"/>
            <a:chOff x="314588" y="8519362"/>
            <a:chExt cx="598805" cy="635000"/>
          </a:xfrm>
        </p:grpSpPr>
        <p:sp>
          <p:nvSpPr>
            <p:cNvPr id="46" name="object 46"/>
            <p:cNvSpPr/>
            <p:nvPr/>
          </p:nvSpPr>
          <p:spPr>
            <a:xfrm>
              <a:off x="369942" y="8613850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302196" y="0"/>
                  </a:moveTo>
                  <a:lnTo>
                    <a:pt x="233752" y="17322"/>
                  </a:lnTo>
                  <a:lnTo>
                    <a:pt x="211029" y="54381"/>
                  </a:lnTo>
                  <a:lnTo>
                    <a:pt x="199728" y="186613"/>
                  </a:lnTo>
                  <a:lnTo>
                    <a:pt x="84298" y="178104"/>
                  </a:lnTo>
                  <a:lnTo>
                    <a:pt x="38615" y="187391"/>
                  </a:lnTo>
                  <a:lnTo>
                    <a:pt x="6365" y="224814"/>
                  </a:lnTo>
                  <a:lnTo>
                    <a:pt x="0" y="260524"/>
                  </a:lnTo>
                  <a:lnTo>
                    <a:pt x="8702" y="295613"/>
                  </a:lnTo>
                  <a:lnTo>
                    <a:pt x="33088" y="323185"/>
                  </a:lnTo>
                  <a:lnTo>
                    <a:pt x="73770" y="336346"/>
                  </a:lnTo>
                  <a:lnTo>
                    <a:pt x="189200" y="344855"/>
                  </a:lnTo>
                  <a:lnTo>
                    <a:pt x="180653" y="460324"/>
                  </a:lnTo>
                  <a:lnTo>
                    <a:pt x="188755" y="500529"/>
                  </a:lnTo>
                  <a:lnTo>
                    <a:pt x="212459" y="527400"/>
                  </a:lnTo>
                  <a:lnTo>
                    <a:pt x="245259" y="540456"/>
                  </a:lnTo>
                  <a:lnTo>
                    <a:pt x="280649" y="539213"/>
                  </a:lnTo>
                  <a:lnTo>
                    <a:pt x="321398" y="513519"/>
                  </a:lnTo>
                  <a:lnTo>
                    <a:pt x="337612" y="471944"/>
                  </a:lnTo>
                  <a:lnTo>
                    <a:pt x="346159" y="356539"/>
                  </a:lnTo>
                  <a:lnTo>
                    <a:pt x="461590" y="365048"/>
                  </a:lnTo>
                  <a:lnTo>
                    <a:pt x="505072" y="355154"/>
                  </a:lnTo>
                  <a:lnTo>
                    <a:pt x="536488" y="318641"/>
                  </a:lnTo>
                  <a:lnTo>
                    <a:pt x="542928" y="283816"/>
                  </a:lnTo>
                  <a:lnTo>
                    <a:pt x="534851" y="249436"/>
                  </a:lnTo>
                  <a:lnTo>
                    <a:pt x="511770" y="222017"/>
                  </a:lnTo>
                  <a:lnTo>
                    <a:pt x="473197" y="208076"/>
                  </a:lnTo>
                  <a:lnTo>
                    <a:pt x="357767" y="199567"/>
                  </a:lnTo>
                  <a:lnTo>
                    <a:pt x="366314" y="84124"/>
                  </a:lnTo>
                  <a:lnTo>
                    <a:pt x="359303" y="41930"/>
                  </a:lnTo>
                  <a:lnTo>
                    <a:pt x="335625" y="13756"/>
                  </a:lnTo>
                  <a:lnTo>
                    <a:pt x="302196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3638" y="8538412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302196" y="0"/>
                  </a:moveTo>
                  <a:lnTo>
                    <a:pt x="233746" y="17322"/>
                  </a:lnTo>
                  <a:lnTo>
                    <a:pt x="211025" y="54309"/>
                  </a:lnTo>
                  <a:lnTo>
                    <a:pt x="199735" y="186613"/>
                  </a:lnTo>
                  <a:lnTo>
                    <a:pt x="84305" y="178104"/>
                  </a:lnTo>
                  <a:lnTo>
                    <a:pt x="38610" y="187338"/>
                  </a:lnTo>
                  <a:lnTo>
                    <a:pt x="6365" y="224814"/>
                  </a:lnTo>
                  <a:lnTo>
                    <a:pt x="0" y="260524"/>
                  </a:lnTo>
                  <a:lnTo>
                    <a:pt x="8701" y="295613"/>
                  </a:lnTo>
                  <a:lnTo>
                    <a:pt x="33084" y="323185"/>
                  </a:lnTo>
                  <a:lnTo>
                    <a:pt x="73764" y="336346"/>
                  </a:lnTo>
                  <a:lnTo>
                    <a:pt x="189194" y="344855"/>
                  </a:lnTo>
                  <a:lnTo>
                    <a:pt x="180660" y="460298"/>
                  </a:lnTo>
                  <a:lnTo>
                    <a:pt x="188762" y="500502"/>
                  </a:lnTo>
                  <a:lnTo>
                    <a:pt x="212466" y="527371"/>
                  </a:lnTo>
                  <a:lnTo>
                    <a:pt x="245266" y="540423"/>
                  </a:lnTo>
                  <a:lnTo>
                    <a:pt x="280656" y="539176"/>
                  </a:lnTo>
                  <a:lnTo>
                    <a:pt x="321397" y="513480"/>
                  </a:lnTo>
                  <a:lnTo>
                    <a:pt x="337607" y="471855"/>
                  </a:lnTo>
                  <a:lnTo>
                    <a:pt x="346154" y="356412"/>
                  </a:lnTo>
                  <a:lnTo>
                    <a:pt x="461584" y="365048"/>
                  </a:lnTo>
                  <a:lnTo>
                    <a:pt x="505077" y="355154"/>
                  </a:lnTo>
                  <a:lnTo>
                    <a:pt x="536491" y="318641"/>
                  </a:lnTo>
                  <a:lnTo>
                    <a:pt x="542929" y="283816"/>
                  </a:lnTo>
                  <a:lnTo>
                    <a:pt x="534855" y="249436"/>
                  </a:lnTo>
                  <a:lnTo>
                    <a:pt x="511776" y="222017"/>
                  </a:lnTo>
                  <a:lnTo>
                    <a:pt x="473205" y="208076"/>
                  </a:lnTo>
                  <a:lnTo>
                    <a:pt x="357774" y="199567"/>
                  </a:lnTo>
                  <a:lnTo>
                    <a:pt x="366309" y="84124"/>
                  </a:lnTo>
                  <a:lnTo>
                    <a:pt x="359298" y="41930"/>
                  </a:lnTo>
                  <a:lnTo>
                    <a:pt x="335623" y="13756"/>
                  </a:lnTo>
                  <a:lnTo>
                    <a:pt x="3021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48" name="object 48"/>
            <p:cNvSpPr/>
            <p:nvPr/>
          </p:nvSpPr>
          <p:spPr>
            <a:xfrm>
              <a:off x="333638" y="8538412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27181" y="195376"/>
                  </a:moveTo>
                  <a:lnTo>
                    <a:pt x="6365" y="224814"/>
                  </a:lnTo>
                  <a:lnTo>
                    <a:pt x="0" y="260524"/>
                  </a:lnTo>
                  <a:lnTo>
                    <a:pt x="8701" y="295613"/>
                  </a:lnTo>
                  <a:lnTo>
                    <a:pt x="33084" y="323185"/>
                  </a:lnTo>
                  <a:lnTo>
                    <a:pt x="73764" y="336346"/>
                  </a:lnTo>
                  <a:lnTo>
                    <a:pt x="189194" y="344855"/>
                  </a:lnTo>
                  <a:lnTo>
                    <a:pt x="180660" y="460298"/>
                  </a:lnTo>
                  <a:lnTo>
                    <a:pt x="188762" y="500502"/>
                  </a:lnTo>
                  <a:lnTo>
                    <a:pt x="212466" y="527371"/>
                  </a:lnTo>
                  <a:lnTo>
                    <a:pt x="245266" y="540423"/>
                  </a:lnTo>
                  <a:lnTo>
                    <a:pt x="280656" y="539176"/>
                  </a:lnTo>
                  <a:lnTo>
                    <a:pt x="321397" y="513480"/>
                  </a:lnTo>
                  <a:lnTo>
                    <a:pt x="337607" y="471855"/>
                  </a:lnTo>
                  <a:lnTo>
                    <a:pt x="346154" y="356412"/>
                  </a:lnTo>
                  <a:lnTo>
                    <a:pt x="461584" y="365048"/>
                  </a:lnTo>
                  <a:lnTo>
                    <a:pt x="505077" y="355154"/>
                  </a:lnTo>
                  <a:lnTo>
                    <a:pt x="536491" y="318641"/>
                  </a:lnTo>
                  <a:lnTo>
                    <a:pt x="542929" y="283816"/>
                  </a:lnTo>
                  <a:lnTo>
                    <a:pt x="534855" y="249436"/>
                  </a:lnTo>
                  <a:lnTo>
                    <a:pt x="511776" y="222017"/>
                  </a:lnTo>
                  <a:lnTo>
                    <a:pt x="473205" y="208076"/>
                  </a:lnTo>
                  <a:lnTo>
                    <a:pt x="357774" y="199567"/>
                  </a:lnTo>
                  <a:lnTo>
                    <a:pt x="366309" y="84124"/>
                  </a:lnTo>
                  <a:lnTo>
                    <a:pt x="359298" y="41930"/>
                  </a:lnTo>
                  <a:lnTo>
                    <a:pt x="335623" y="13756"/>
                  </a:lnTo>
                  <a:lnTo>
                    <a:pt x="302196" y="0"/>
                  </a:lnTo>
                  <a:lnTo>
                    <a:pt x="265933" y="1056"/>
                  </a:lnTo>
                  <a:lnTo>
                    <a:pt x="224147" y="27397"/>
                  </a:lnTo>
                  <a:lnTo>
                    <a:pt x="208270" y="71170"/>
                  </a:lnTo>
                  <a:lnTo>
                    <a:pt x="199735" y="186613"/>
                  </a:lnTo>
                  <a:lnTo>
                    <a:pt x="84305" y="178104"/>
                  </a:lnTo>
                  <a:lnTo>
                    <a:pt x="67189" y="178356"/>
                  </a:lnTo>
                  <a:lnTo>
                    <a:pt x="51952" y="181549"/>
                  </a:lnTo>
                  <a:lnTo>
                    <a:pt x="38610" y="187338"/>
                  </a:lnTo>
                  <a:lnTo>
                    <a:pt x="27181" y="195376"/>
                  </a:lnTo>
                  <a:close/>
                </a:path>
              </a:pathLst>
            </a:custGeom>
            <a:ln w="38100">
              <a:solidFill>
                <a:srgbClr val="452566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1554008" y="789457"/>
            <a:ext cx="362797" cy="315383"/>
            <a:chOff x="17331011" y="1184185"/>
            <a:chExt cx="544195" cy="473075"/>
          </a:xfrm>
        </p:grpSpPr>
        <p:sp>
          <p:nvSpPr>
            <p:cNvPr id="50" name="object 50"/>
            <p:cNvSpPr/>
            <p:nvPr/>
          </p:nvSpPr>
          <p:spPr>
            <a:xfrm>
              <a:off x="17402738" y="120323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63806" y="0"/>
                  </a:moveTo>
                  <a:lnTo>
                    <a:pt x="32424" y="12027"/>
                  </a:lnTo>
                  <a:lnTo>
                    <a:pt x="9192" y="36289"/>
                  </a:lnTo>
                  <a:lnTo>
                    <a:pt x="0" y="68876"/>
                  </a:lnTo>
                  <a:lnTo>
                    <a:pt x="10739" y="105880"/>
                  </a:lnTo>
                  <a:lnTo>
                    <a:pt x="202001" y="393408"/>
                  </a:lnTo>
                  <a:lnTo>
                    <a:pt x="231999" y="417567"/>
                  </a:lnTo>
                  <a:lnTo>
                    <a:pt x="265619" y="421663"/>
                  </a:lnTo>
                  <a:lnTo>
                    <a:pt x="296981" y="409616"/>
                  </a:lnTo>
                  <a:lnTo>
                    <a:pt x="320205" y="385346"/>
                  </a:lnTo>
                  <a:lnTo>
                    <a:pt x="329410" y="352771"/>
                  </a:lnTo>
                  <a:lnTo>
                    <a:pt x="318714" y="315811"/>
                  </a:lnTo>
                  <a:lnTo>
                    <a:pt x="127452" y="28283"/>
                  </a:lnTo>
                  <a:lnTo>
                    <a:pt x="97446" y="4115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51" name="object 51"/>
            <p:cNvSpPr/>
            <p:nvPr/>
          </p:nvSpPr>
          <p:spPr>
            <a:xfrm>
              <a:off x="17402738" y="120323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127452" y="28283"/>
                  </a:moveTo>
                  <a:lnTo>
                    <a:pt x="97446" y="4115"/>
                  </a:lnTo>
                  <a:lnTo>
                    <a:pt x="63806" y="0"/>
                  </a:lnTo>
                  <a:lnTo>
                    <a:pt x="32424" y="12027"/>
                  </a:lnTo>
                  <a:lnTo>
                    <a:pt x="9192" y="36289"/>
                  </a:lnTo>
                  <a:lnTo>
                    <a:pt x="0" y="68876"/>
                  </a:lnTo>
                  <a:lnTo>
                    <a:pt x="10739" y="105880"/>
                  </a:lnTo>
                  <a:lnTo>
                    <a:pt x="202001" y="393408"/>
                  </a:lnTo>
                  <a:lnTo>
                    <a:pt x="231999" y="417567"/>
                  </a:lnTo>
                  <a:lnTo>
                    <a:pt x="265619" y="421663"/>
                  </a:lnTo>
                  <a:lnTo>
                    <a:pt x="296981" y="409616"/>
                  </a:lnTo>
                  <a:lnTo>
                    <a:pt x="320205" y="385346"/>
                  </a:lnTo>
                  <a:lnTo>
                    <a:pt x="329410" y="352771"/>
                  </a:lnTo>
                  <a:lnTo>
                    <a:pt x="318714" y="315811"/>
                  </a:lnTo>
                  <a:lnTo>
                    <a:pt x="127452" y="2828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630315" y="1224315"/>
              <a:ext cx="179937" cy="1782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331011" y="1433385"/>
              <a:ext cx="177827" cy="1784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467171" y="121609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63791" y="0"/>
                  </a:moveTo>
                  <a:lnTo>
                    <a:pt x="32428" y="12057"/>
                  </a:lnTo>
                  <a:lnTo>
                    <a:pt x="9204" y="36350"/>
                  </a:lnTo>
                  <a:lnTo>
                    <a:pt x="0" y="68961"/>
                  </a:lnTo>
                  <a:lnTo>
                    <a:pt x="10695" y="105974"/>
                  </a:lnTo>
                  <a:lnTo>
                    <a:pt x="201957" y="393502"/>
                  </a:lnTo>
                  <a:lnTo>
                    <a:pt x="231964" y="417661"/>
                  </a:lnTo>
                  <a:lnTo>
                    <a:pt x="265608" y="421757"/>
                  </a:lnTo>
                  <a:lnTo>
                    <a:pt x="297001" y="409710"/>
                  </a:lnTo>
                  <a:lnTo>
                    <a:pt x="320255" y="385440"/>
                  </a:lnTo>
                  <a:lnTo>
                    <a:pt x="329483" y="352865"/>
                  </a:lnTo>
                  <a:lnTo>
                    <a:pt x="318797" y="315905"/>
                  </a:lnTo>
                  <a:lnTo>
                    <a:pt x="127408" y="28250"/>
                  </a:lnTo>
                  <a:lnTo>
                    <a:pt x="97411" y="4092"/>
                  </a:lnTo>
                  <a:lnTo>
                    <a:pt x="637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467171" y="121609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127408" y="28250"/>
                  </a:moveTo>
                  <a:lnTo>
                    <a:pt x="97411" y="4092"/>
                  </a:lnTo>
                  <a:lnTo>
                    <a:pt x="63791" y="0"/>
                  </a:lnTo>
                  <a:lnTo>
                    <a:pt x="32428" y="12057"/>
                  </a:lnTo>
                  <a:lnTo>
                    <a:pt x="9204" y="36350"/>
                  </a:lnTo>
                  <a:lnTo>
                    <a:pt x="0" y="68961"/>
                  </a:lnTo>
                  <a:lnTo>
                    <a:pt x="10695" y="105974"/>
                  </a:lnTo>
                  <a:lnTo>
                    <a:pt x="201957" y="393502"/>
                  </a:lnTo>
                  <a:lnTo>
                    <a:pt x="231964" y="417661"/>
                  </a:lnTo>
                  <a:lnTo>
                    <a:pt x="265608" y="421757"/>
                  </a:lnTo>
                  <a:lnTo>
                    <a:pt x="297001" y="409710"/>
                  </a:lnTo>
                  <a:lnTo>
                    <a:pt x="320255" y="385440"/>
                  </a:lnTo>
                  <a:lnTo>
                    <a:pt x="329483" y="352865"/>
                  </a:lnTo>
                  <a:lnTo>
                    <a:pt x="318797" y="315905"/>
                  </a:lnTo>
                  <a:lnTo>
                    <a:pt x="127408" y="282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694720" y="1237216"/>
              <a:ext cx="179994" cy="1783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395454" y="1446339"/>
              <a:ext cx="177774" cy="178397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2960031" y="247006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0"/>
                </a:lnTo>
                <a:lnTo>
                  <a:pt x="246252" y="26034"/>
                </a:lnTo>
                <a:lnTo>
                  <a:pt x="204342" y="45211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69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438"/>
                </a:lnTo>
                <a:lnTo>
                  <a:pt x="0" y="385825"/>
                </a:lnTo>
                <a:lnTo>
                  <a:pt x="2920" y="434213"/>
                </a:lnTo>
                <a:lnTo>
                  <a:pt x="11811" y="480694"/>
                </a:lnTo>
                <a:lnTo>
                  <a:pt x="25907" y="525144"/>
                </a:lnTo>
                <a:lnTo>
                  <a:pt x="45212" y="567181"/>
                </a:lnTo>
                <a:lnTo>
                  <a:pt x="69087" y="606171"/>
                </a:lnTo>
                <a:lnTo>
                  <a:pt x="97281" y="641985"/>
                </a:lnTo>
                <a:lnTo>
                  <a:pt x="129539" y="674115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6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6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5"/>
                </a:lnTo>
                <a:lnTo>
                  <a:pt x="674115" y="641985"/>
                </a:lnTo>
                <a:lnTo>
                  <a:pt x="702437" y="606171"/>
                </a:lnTo>
                <a:lnTo>
                  <a:pt x="726313" y="567181"/>
                </a:lnTo>
                <a:lnTo>
                  <a:pt x="745489" y="525144"/>
                </a:lnTo>
                <a:lnTo>
                  <a:pt x="759713" y="480694"/>
                </a:lnTo>
                <a:lnTo>
                  <a:pt x="768476" y="434213"/>
                </a:lnTo>
                <a:lnTo>
                  <a:pt x="771525" y="385825"/>
                </a:lnTo>
                <a:lnTo>
                  <a:pt x="768476" y="337438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69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1"/>
                </a:lnTo>
                <a:lnTo>
                  <a:pt x="525144" y="26034"/>
                </a:lnTo>
                <a:lnTo>
                  <a:pt x="480694" y="11810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59" name="object 59"/>
          <p:cNvSpPr/>
          <p:nvPr/>
        </p:nvSpPr>
        <p:spPr>
          <a:xfrm>
            <a:off x="2960031" y="342265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1"/>
                </a:lnTo>
                <a:lnTo>
                  <a:pt x="246252" y="25908"/>
                </a:lnTo>
                <a:lnTo>
                  <a:pt x="204342" y="45212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70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312"/>
                </a:lnTo>
                <a:lnTo>
                  <a:pt x="0" y="385699"/>
                </a:lnTo>
                <a:lnTo>
                  <a:pt x="2920" y="434213"/>
                </a:lnTo>
                <a:lnTo>
                  <a:pt x="11811" y="480695"/>
                </a:lnTo>
                <a:lnTo>
                  <a:pt x="25907" y="525145"/>
                </a:lnTo>
                <a:lnTo>
                  <a:pt x="45212" y="567054"/>
                </a:lnTo>
                <a:lnTo>
                  <a:pt x="69087" y="606171"/>
                </a:lnTo>
                <a:lnTo>
                  <a:pt x="97281" y="641985"/>
                </a:lnTo>
                <a:lnTo>
                  <a:pt x="129539" y="674115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6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6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5"/>
                </a:lnTo>
                <a:lnTo>
                  <a:pt x="674115" y="641985"/>
                </a:lnTo>
                <a:lnTo>
                  <a:pt x="702437" y="606171"/>
                </a:lnTo>
                <a:lnTo>
                  <a:pt x="726313" y="567054"/>
                </a:lnTo>
                <a:lnTo>
                  <a:pt x="745489" y="525145"/>
                </a:lnTo>
                <a:lnTo>
                  <a:pt x="759713" y="480695"/>
                </a:lnTo>
                <a:lnTo>
                  <a:pt x="768476" y="434213"/>
                </a:lnTo>
                <a:lnTo>
                  <a:pt x="771525" y="385699"/>
                </a:lnTo>
                <a:lnTo>
                  <a:pt x="768476" y="337312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70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2"/>
                </a:lnTo>
                <a:lnTo>
                  <a:pt x="525144" y="25908"/>
                </a:lnTo>
                <a:lnTo>
                  <a:pt x="480694" y="11811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60" name="object 60"/>
          <p:cNvSpPr/>
          <p:nvPr/>
        </p:nvSpPr>
        <p:spPr>
          <a:xfrm>
            <a:off x="2960031" y="438785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1"/>
                </a:lnTo>
                <a:lnTo>
                  <a:pt x="246252" y="25908"/>
                </a:lnTo>
                <a:lnTo>
                  <a:pt x="204342" y="45212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70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312"/>
                </a:lnTo>
                <a:lnTo>
                  <a:pt x="0" y="385699"/>
                </a:lnTo>
                <a:lnTo>
                  <a:pt x="2920" y="434213"/>
                </a:lnTo>
                <a:lnTo>
                  <a:pt x="11811" y="480694"/>
                </a:lnTo>
                <a:lnTo>
                  <a:pt x="25907" y="525144"/>
                </a:lnTo>
                <a:lnTo>
                  <a:pt x="45212" y="567055"/>
                </a:lnTo>
                <a:lnTo>
                  <a:pt x="69087" y="606170"/>
                </a:lnTo>
                <a:lnTo>
                  <a:pt x="97281" y="641985"/>
                </a:lnTo>
                <a:lnTo>
                  <a:pt x="129539" y="674116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7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7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6"/>
                </a:lnTo>
                <a:lnTo>
                  <a:pt x="674115" y="641985"/>
                </a:lnTo>
                <a:lnTo>
                  <a:pt x="702437" y="606170"/>
                </a:lnTo>
                <a:lnTo>
                  <a:pt x="726313" y="567055"/>
                </a:lnTo>
                <a:lnTo>
                  <a:pt x="745489" y="525144"/>
                </a:lnTo>
                <a:lnTo>
                  <a:pt x="759713" y="480694"/>
                </a:lnTo>
                <a:lnTo>
                  <a:pt x="768476" y="434213"/>
                </a:lnTo>
                <a:lnTo>
                  <a:pt x="771525" y="385699"/>
                </a:lnTo>
                <a:lnTo>
                  <a:pt x="768476" y="337312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70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2"/>
                </a:lnTo>
                <a:lnTo>
                  <a:pt x="525144" y="25908"/>
                </a:lnTo>
                <a:lnTo>
                  <a:pt x="480694" y="11811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61" name="object 61"/>
          <p:cNvSpPr txBox="1"/>
          <p:nvPr/>
        </p:nvSpPr>
        <p:spPr>
          <a:xfrm>
            <a:off x="3111500" y="2512652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11500" y="3465406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11500" y="4430657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099972" y="2396718"/>
            <a:ext cx="701370" cy="53037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631011" y="3336518"/>
            <a:ext cx="701370" cy="5303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00765" y="2458889"/>
            <a:ext cx="347556" cy="158327"/>
            <a:chOff x="10201147" y="3688334"/>
            <a:chExt cx="521334" cy="237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47" y="3688334"/>
              <a:ext cx="238632" cy="237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3595" y="3688334"/>
              <a:ext cx="238505" cy="2372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801612" y="2647188"/>
            <a:ext cx="346710" cy="158327"/>
            <a:chOff x="10202418" y="3970782"/>
            <a:chExt cx="520065" cy="237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2"/>
              <a:ext cx="239902" cy="2359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6" y="3970782"/>
              <a:ext cx="238505" cy="23723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7583" y="2708063"/>
            <a:ext cx="89835" cy="894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786431" y="2466848"/>
            <a:ext cx="329777" cy="328930"/>
            <a:chOff x="13179646" y="3700271"/>
            <a:chExt cx="494665" cy="4933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39" y="3713479"/>
              <a:ext cx="235076" cy="2339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646" y="3700271"/>
              <a:ext cx="138715" cy="13741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49194" y="2554647"/>
            <a:ext cx="96393" cy="964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66775" y="841248"/>
            <a:ext cx="11366500" cy="5176520"/>
            <a:chOff x="550163" y="1261872"/>
            <a:chExt cx="17049750" cy="7764780"/>
          </a:xfrm>
        </p:grpSpPr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44340" y="3670807"/>
              <a:ext cx="9373870" cy="554990"/>
            </a:xfrm>
            <a:custGeom>
              <a:avLst/>
              <a:gdLst/>
              <a:ahLst/>
              <a:cxnLst/>
              <a:rect l="l" t="t" r="r" b="b"/>
              <a:pathLst>
                <a:path w="937386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937386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  <a:path w="9373869" h="554989">
                  <a:moveTo>
                    <a:pt x="9122029" y="110236"/>
                  </a:moveTo>
                  <a:lnTo>
                    <a:pt x="9096121" y="84328"/>
                  </a:lnTo>
                  <a:lnTo>
                    <a:pt x="8990190" y="190373"/>
                  </a:lnTo>
                  <a:lnTo>
                    <a:pt x="9017254" y="216281"/>
                  </a:lnTo>
                  <a:lnTo>
                    <a:pt x="9122029" y="110236"/>
                  </a:lnTo>
                  <a:close/>
                </a:path>
                <a:path w="9373869" h="554989">
                  <a:moveTo>
                    <a:pt x="9373489" y="362966"/>
                  </a:moveTo>
                  <a:lnTo>
                    <a:pt x="9144254" y="133604"/>
                  </a:lnTo>
                  <a:lnTo>
                    <a:pt x="9039479" y="238379"/>
                  </a:lnTo>
                  <a:lnTo>
                    <a:pt x="9268714" y="467741"/>
                  </a:lnTo>
                  <a:lnTo>
                    <a:pt x="9373489" y="362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204056" y="5504433"/>
              <a:ext cx="1395730" cy="3521710"/>
            </a:xfrm>
            <a:custGeom>
              <a:avLst/>
              <a:gdLst/>
              <a:ahLst/>
              <a:cxnLst/>
              <a:rect l="l" t="t" r="r" b="b"/>
              <a:pathLst>
                <a:path w="1395730" h="3521709">
                  <a:moveTo>
                    <a:pt x="236981" y="3377183"/>
                  </a:moveTo>
                  <a:lnTo>
                    <a:pt x="176783" y="3377183"/>
                  </a:lnTo>
                  <a:lnTo>
                    <a:pt x="176783" y="3521621"/>
                  </a:lnTo>
                  <a:lnTo>
                    <a:pt x="236981" y="3521621"/>
                  </a:lnTo>
                  <a:lnTo>
                    <a:pt x="236981" y="3377183"/>
                  </a:lnTo>
                  <a:close/>
                </a:path>
                <a:path w="1395730" h="3521709">
                  <a:moveTo>
                    <a:pt x="613536" y="3377183"/>
                  </a:moveTo>
                  <a:lnTo>
                    <a:pt x="553465" y="3377183"/>
                  </a:lnTo>
                  <a:lnTo>
                    <a:pt x="553465" y="3521621"/>
                  </a:lnTo>
                  <a:lnTo>
                    <a:pt x="613536" y="3521621"/>
                  </a:lnTo>
                  <a:lnTo>
                    <a:pt x="613536" y="3377183"/>
                  </a:lnTo>
                  <a:close/>
                </a:path>
                <a:path w="1395730" h="3521709">
                  <a:moveTo>
                    <a:pt x="990091" y="3377183"/>
                  </a:moveTo>
                  <a:lnTo>
                    <a:pt x="930021" y="3377183"/>
                  </a:lnTo>
                  <a:lnTo>
                    <a:pt x="930021" y="3521621"/>
                  </a:lnTo>
                  <a:lnTo>
                    <a:pt x="990091" y="3521621"/>
                  </a:lnTo>
                  <a:lnTo>
                    <a:pt x="990091" y="3377183"/>
                  </a:lnTo>
                  <a:close/>
                </a:path>
                <a:path w="1395730" h="3521709">
                  <a:moveTo>
                    <a:pt x="1365503" y="3377183"/>
                  </a:moveTo>
                  <a:lnTo>
                    <a:pt x="1305305" y="3377183"/>
                  </a:lnTo>
                  <a:lnTo>
                    <a:pt x="1305305" y="3521621"/>
                  </a:lnTo>
                  <a:lnTo>
                    <a:pt x="1365503" y="3521621"/>
                  </a:lnTo>
                  <a:lnTo>
                    <a:pt x="1365503" y="3377183"/>
                  </a:lnTo>
                  <a:close/>
                </a:path>
                <a:path w="1395730" h="3521709">
                  <a:moveTo>
                    <a:pt x="1395602" y="3317113"/>
                  </a:moveTo>
                  <a:lnTo>
                    <a:pt x="46862" y="3317113"/>
                  </a:lnTo>
                  <a:lnTo>
                    <a:pt x="50482" y="3332249"/>
                  </a:lnTo>
                  <a:lnTo>
                    <a:pt x="57721" y="3362047"/>
                  </a:lnTo>
                  <a:lnTo>
                    <a:pt x="61340" y="3377183"/>
                  </a:lnTo>
                  <a:lnTo>
                    <a:pt x="1395602" y="3377183"/>
                  </a:lnTo>
                  <a:lnTo>
                    <a:pt x="1395602" y="3317113"/>
                  </a:lnTo>
                  <a:close/>
                </a:path>
                <a:path w="1395730" h="3521709">
                  <a:moveTo>
                    <a:pt x="235711" y="3000629"/>
                  </a:moveTo>
                  <a:lnTo>
                    <a:pt x="176783" y="3000629"/>
                  </a:lnTo>
                  <a:lnTo>
                    <a:pt x="176783" y="3317113"/>
                  </a:lnTo>
                  <a:lnTo>
                    <a:pt x="235711" y="3317113"/>
                  </a:lnTo>
                  <a:lnTo>
                    <a:pt x="235711" y="3000629"/>
                  </a:lnTo>
                  <a:close/>
                </a:path>
                <a:path w="1395730" h="3521709">
                  <a:moveTo>
                    <a:pt x="612394" y="3000629"/>
                  </a:moveTo>
                  <a:lnTo>
                    <a:pt x="552196" y="3000629"/>
                  </a:lnTo>
                  <a:lnTo>
                    <a:pt x="552196" y="3317113"/>
                  </a:lnTo>
                  <a:lnTo>
                    <a:pt x="612394" y="3317113"/>
                  </a:lnTo>
                  <a:lnTo>
                    <a:pt x="612394" y="3000629"/>
                  </a:lnTo>
                  <a:close/>
                </a:path>
                <a:path w="1395730" h="3521709">
                  <a:moveTo>
                    <a:pt x="988948" y="3000629"/>
                  </a:moveTo>
                  <a:lnTo>
                    <a:pt x="928750" y="3000629"/>
                  </a:lnTo>
                  <a:lnTo>
                    <a:pt x="928750" y="3317113"/>
                  </a:lnTo>
                  <a:lnTo>
                    <a:pt x="988948" y="3317113"/>
                  </a:lnTo>
                  <a:lnTo>
                    <a:pt x="988948" y="3000629"/>
                  </a:lnTo>
                  <a:close/>
                </a:path>
                <a:path w="1395730" h="3521709">
                  <a:moveTo>
                    <a:pt x="1365503" y="3000629"/>
                  </a:moveTo>
                  <a:lnTo>
                    <a:pt x="1304162" y="3000629"/>
                  </a:lnTo>
                  <a:lnTo>
                    <a:pt x="1304162" y="3317113"/>
                  </a:lnTo>
                  <a:lnTo>
                    <a:pt x="1365503" y="3317113"/>
                  </a:lnTo>
                  <a:lnTo>
                    <a:pt x="1365503" y="3000629"/>
                  </a:lnTo>
                  <a:close/>
                </a:path>
                <a:path w="1395730" h="3521709">
                  <a:moveTo>
                    <a:pt x="1395602" y="2940430"/>
                  </a:moveTo>
                  <a:lnTo>
                    <a:pt x="0" y="2940430"/>
                  </a:lnTo>
                  <a:lnTo>
                    <a:pt x="178" y="2955105"/>
                  </a:lnTo>
                  <a:lnTo>
                    <a:pt x="964" y="2985311"/>
                  </a:lnTo>
                  <a:lnTo>
                    <a:pt x="1142" y="3000629"/>
                  </a:lnTo>
                  <a:lnTo>
                    <a:pt x="1395602" y="3000629"/>
                  </a:lnTo>
                  <a:lnTo>
                    <a:pt x="1395602" y="2940430"/>
                  </a:lnTo>
                  <a:close/>
                </a:path>
                <a:path w="1395730" h="3521709">
                  <a:moveTo>
                    <a:pt x="235711" y="2622804"/>
                  </a:moveTo>
                  <a:lnTo>
                    <a:pt x="175640" y="2622804"/>
                  </a:lnTo>
                  <a:lnTo>
                    <a:pt x="175640" y="2940430"/>
                  </a:lnTo>
                  <a:lnTo>
                    <a:pt x="235711" y="2940430"/>
                  </a:lnTo>
                  <a:lnTo>
                    <a:pt x="235711" y="2622804"/>
                  </a:lnTo>
                  <a:close/>
                </a:path>
                <a:path w="1395730" h="3521709">
                  <a:moveTo>
                    <a:pt x="612394" y="2622804"/>
                  </a:moveTo>
                  <a:lnTo>
                    <a:pt x="552196" y="2622804"/>
                  </a:lnTo>
                  <a:lnTo>
                    <a:pt x="552196" y="2940430"/>
                  </a:lnTo>
                  <a:lnTo>
                    <a:pt x="612394" y="2940430"/>
                  </a:lnTo>
                  <a:lnTo>
                    <a:pt x="612394" y="2622804"/>
                  </a:lnTo>
                  <a:close/>
                </a:path>
                <a:path w="1395730" h="3521709">
                  <a:moveTo>
                    <a:pt x="987805" y="2622804"/>
                  </a:moveTo>
                  <a:lnTo>
                    <a:pt x="927607" y="2622804"/>
                  </a:lnTo>
                  <a:lnTo>
                    <a:pt x="927607" y="2940430"/>
                  </a:lnTo>
                  <a:lnTo>
                    <a:pt x="987805" y="2940430"/>
                  </a:lnTo>
                  <a:lnTo>
                    <a:pt x="987805" y="2622804"/>
                  </a:lnTo>
                  <a:close/>
                </a:path>
                <a:path w="1395730" h="3521709">
                  <a:moveTo>
                    <a:pt x="1365503" y="2622804"/>
                  </a:moveTo>
                  <a:lnTo>
                    <a:pt x="1304162" y="2622804"/>
                  </a:lnTo>
                  <a:lnTo>
                    <a:pt x="1304162" y="2940430"/>
                  </a:lnTo>
                  <a:lnTo>
                    <a:pt x="1365503" y="2940430"/>
                  </a:lnTo>
                  <a:lnTo>
                    <a:pt x="1365503" y="2622804"/>
                  </a:lnTo>
                  <a:close/>
                </a:path>
                <a:path w="1395730" h="3521709">
                  <a:moveTo>
                    <a:pt x="1395602" y="2562733"/>
                  </a:moveTo>
                  <a:lnTo>
                    <a:pt x="64896" y="2562733"/>
                  </a:lnTo>
                  <a:lnTo>
                    <a:pt x="59005" y="2577334"/>
                  </a:lnTo>
                  <a:lnTo>
                    <a:pt x="53768" y="2592292"/>
                  </a:lnTo>
                  <a:lnTo>
                    <a:pt x="48984" y="2607488"/>
                  </a:lnTo>
                  <a:lnTo>
                    <a:pt x="44450" y="2622804"/>
                  </a:lnTo>
                  <a:lnTo>
                    <a:pt x="1395602" y="2622804"/>
                  </a:lnTo>
                  <a:lnTo>
                    <a:pt x="1395602" y="2562733"/>
                  </a:lnTo>
                  <a:close/>
                </a:path>
                <a:path w="1395730" h="3521709">
                  <a:moveTo>
                    <a:pt x="235711" y="2267966"/>
                  </a:moveTo>
                  <a:lnTo>
                    <a:pt x="219753" y="2287154"/>
                  </a:lnTo>
                  <a:lnTo>
                    <a:pt x="204342" y="2306891"/>
                  </a:lnTo>
                  <a:lnTo>
                    <a:pt x="189599" y="2327294"/>
                  </a:lnTo>
                  <a:lnTo>
                    <a:pt x="175640" y="2348484"/>
                  </a:lnTo>
                  <a:lnTo>
                    <a:pt x="175640" y="2562733"/>
                  </a:lnTo>
                  <a:lnTo>
                    <a:pt x="235711" y="2562733"/>
                  </a:lnTo>
                  <a:lnTo>
                    <a:pt x="235711" y="2267966"/>
                  </a:lnTo>
                  <a:close/>
                </a:path>
                <a:path w="1395730" h="3521709">
                  <a:moveTo>
                    <a:pt x="612394" y="2245105"/>
                  </a:moveTo>
                  <a:lnTo>
                    <a:pt x="552196" y="2245105"/>
                  </a:lnTo>
                  <a:lnTo>
                    <a:pt x="552196" y="2562733"/>
                  </a:lnTo>
                  <a:lnTo>
                    <a:pt x="612394" y="2562733"/>
                  </a:lnTo>
                  <a:lnTo>
                    <a:pt x="612394" y="2245105"/>
                  </a:lnTo>
                  <a:close/>
                </a:path>
                <a:path w="1395730" h="3521709">
                  <a:moveTo>
                    <a:pt x="987805" y="2245105"/>
                  </a:moveTo>
                  <a:lnTo>
                    <a:pt x="927607" y="2245105"/>
                  </a:lnTo>
                  <a:lnTo>
                    <a:pt x="927607" y="2562733"/>
                  </a:lnTo>
                  <a:lnTo>
                    <a:pt x="987805" y="2562733"/>
                  </a:lnTo>
                  <a:lnTo>
                    <a:pt x="987805" y="2245105"/>
                  </a:lnTo>
                  <a:close/>
                </a:path>
                <a:path w="1395730" h="3521709">
                  <a:moveTo>
                    <a:pt x="1365503" y="2245105"/>
                  </a:moveTo>
                  <a:lnTo>
                    <a:pt x="1304162" y="2245105"/>
                  </a:lnTo>
                  <a:lnTo>
                    <a:pt x="1304162" y="2562733"/>
                  </a:lnTo>
                  <a:lnTo>
                    <a:pt x="1365503" y="2562733"/>
                  </a:lnTo>
                  <a:lnTo>
                    <a:pt x="1365503" y="2245105"/>
                  </a:lnTo>
                  <a:close/>
                </a:path>
                <a:path w="1395730" h="3521709">
                  <a:moveTo>
                    <a:pt x="1395602" y="2184908"/>
                  </a:moveTo>
                  <a:lnTo>
                    <a:pt x="307975" y="2184908"/>
                  </a:lnTo>
                  <a:lnTo>
                    <a:pt x="293733" y="2200225"/>
                  </a:lnTo>
                  <a:lnTo>
                    <a:pt x="279955" y="2215435"/>
                  </a:lnTo>
                  <a:lnTo>
                    <a:pt x="266630" y="2230431"/>
                  </a:lnTo>
                  <a:lnTo>
                    <a:pt x="253746" y="2245105"/>
                  </a:lnTo>
                  <a:lnTo>
                    <a:pt x="1395602" y="2245105"/>
                  </a:lnTo>
                  <a:lnTo>
                    <a:pt x="1395602" y="2184908"/>
                  </a:lnTo>
                  <a:close/>
                </a:path>
                <a:path w="1395730" h="3521709">
                  <a:moveTo>
                    <a:pt x="612394" y="1923795"/>
                  </a:moveTo>
                  <a:lnTo>
                    <a:pt x="596898" y="1935386"/>
                  </a:lnTo>
                  <a:lnTo>
                    <a:pt x="581390" y="1946703"/>
                  </a:lnTo>
                  <a:lnTo>
                    <a:pt x="566334" y="1957996"/>
                  </a:lnTo>
                  <a:lnTo>
                    <a:pt x="552196" y="1969515"/>
                  </a:lnTo>
                  <a:lnTo>
                    <a:pt x="552196" y="2184908"/>
                  </a:lnTo>
                  <a:lnTo>
                    <a:pt x="612394" y="2184908"/>
                  </a:lnTo>
                  <a:lnTo>
                    <a:pt x="612394" y="1923795"/>
                  </a:lnTo>
                  <a:close/>
                </a:path>
                <a:path w="1395730" h="3521709">
                  <a:moveTo>
                    <a:pt x="987805" y="1868423"/>
                  </a:moveTo>
                  <a:lnTo>
                    <a:pt x="928750" y="1868423"/>
                  </a:lnTo>
                  <a:lnTo>
                    <a:pt x="928750" y="2184908"/>
                  </a:lnTo>
                  <a:lnTo>
                    <a:pt x="987805" y="2184908"/>
                  </a:lnTo>
                  <a:lnTo>
                    <a:pt x="987805" y="1868423"/>
                  </a:lnTo>
                  <a:close/>
                </a:path>
                <a:path w="1395730" h="3521709">
                  <a:moveTo>
                    <a:pt x="1365503" y="1868423"/>
                  </a:moveTo>
                  <a:lnTo>
                    <a:pt x="1304162" y="1868423"/>
                  </a:lnTo>
                  <a:lnTo>
                    <a:pt x="1304162" y="2184908"/>
                  </a:lnTo>
                  <a:lnTo>
                    <a:pt x="1365503" y="2184908"/>
                  </a:lnTo>
                  <a:lnTo>
                    <a:pt x="1365503" y="1868423"/>
                  </a:lnTo>
                  <a:close/>
                </a:path>
                <a:path w="1395730" h="3521709">
                  <a:moveTo>
                    <a:pt x="1395602" y="1808352"/>
                  </a:moveTo>
                  <a:lnTo>
                    <a:pt x="739901" y="1808352"/>
                  </a:lnTo>
                  <a:lnTo>
                    <a:pt x="726801" y="1824150"/>
                  </a:lnTo>
                  <a:lnTo>
                    <a:pt x="712819" y="1839293"/>
                  </a:lnTo>
                  <a:lnTo>
                    <a:pt x="697932" y="1853983"/>
                  </a:lnTo>
                  <a:lnTo>
                    <a:pt x="682116" y="1868423"/>
                  </a:lnTo>
                  <a:lnTo>
                    <a:pt x="1395602" y="1868423"/>
                  </a:lnTo>
                  <a:lnTo>
                    <a:pt x="1395602" y="1808352"/>
                  </a:lnTo>
                  <a:close/>
                </a:path>
                <a:path w="1395730" h="3521709">
                  <a:moveTo>
                    <a:pt x="987805" y="1490726"/>
                  </a:moveTo>
                  <a:lnTo>
                    <a:pt x="928750" y="1490726"/>
                  </a:lnTo>
                  <a:lnTo>
                    <a:pt x="928750" y="1808352"/>
                  </a:lnTo>
                  <a:lnTo>
                    <a:pt x="987805" y="1808352"/>
                  </a:lnTo>
                  <a:lnTo>
                    <a:pt x="987805" y="1490726"/>
                  </a:lnTo>
                  <a:close/>
                </a:path>
                <a:path w="1395730" h="3521709">
                  <a:moveTo>
                    <a:pt x="1365503" y="1490726"/>
                  </a:moveTo>
                  <a:lnTo>
                    <a:pt x="1304162" y="1490726"/>
                  </a:lnTo>
                  <a:lnTo>
                    <a:pt x="1304162" y="1808352"/>
                  </a:lnTo>
                  <a:lnTo>
                    <a:pt x="1365503" y="1808352"/>
                  </a:lnTo>
                  <a:lnTo>
                    <a:pt x="1365503" y="1490726"/>
                  </a:lnTo>
                  <a:close/>
                </a:path>
                <a:path w="1395730" h="3521709">
                  <a:moveTo>
                    <a:pt x="1395602" y="1430527"/>
                  </a:moveTo>
                  <a:lnTo>
                    <a:pt x="864996" y="1430527"/>
                  </a:lnTo>
                  <a:lnTo>
                    <a:pt x="864602" y="1445845"/>
                  </a:lnTo>
                  <a:lnTo>
                    <a:pt x="863647" y="1461055"/>
                  </a:lnTo>
                  <a:lnTo>
                    <a:pt x="862478" y="1476051"/>
                  </a:lnTo>
                  <a:lnTo>
                    <a:pt x="861440" y="1490726"/>
                  </a:lnTo>
                  <a:lnTo>
                    <a:pt x="1395602" y="1490726"/>
                  </a:lnTo>
                  <a:lnTo>
                    <a:pt x="1395602" y="1430527"/>
                  </a:lnTo>
                  <a:close/>
                </a:path>
                <a:path w="1395730" h="3521709">
                  <a:moveTo>
                    <a:pt x="987805" y="1114170"/>
                  </a:moveTo>
                  <a:lnTo>
                    <a:pt x="928750" y="1114170"/>
                  </a:lnTo>
                  <a:lnTo>
                    <a:pt x="928750" y="1430527"/>
                  </a:lnTo>
                  <a:lnTo>
                    <a:pt x="987805" y="1430527"/>
                  </a:lnTo>
                  <a:lnTo>
                    <a:pt x="987805" y="1114170"/>
                  </a:lnTo>
                  <a:close/>
                </a:path>
                <a:path w="1395730" h="3521709">
                  <a:moveTo>
                    <a:pt x="1365503" y="1114170"/>
                  </a:moveTo>
                  <a:lnTo>
                    <a:pt x="1304162" y="1114170"/>
                  </a:lnTo>
                  <a:lnTo>
                    <a:pt x="1304162" y="1430527"/>
                  </a:lnTo>
                  <a:lnTo>
                    <a:pt x="1365503" y="1430527"/>
                  </a:lnTo>
                  <a:lnTo>
                    <a:pt x="1365503" y="1114170"/>
                  </a:lnTo>
                  <a:close/>
                </a:path>
                <a:path w="1395730" h="3521709">
                  <a:moveTo>
                    <a:pt x="1395602" y="1053973"/>
                  </a:moveTo>
                  <a:lnTo>
                    <a:pt x="837310" y="1053973"/>
                  </a:lnTo>
                  <a:lnTo>
                    <a:pt x="838942" y="1069111"/>
                  </a:lnTo>
                  <a:lnTo>
                    <a:pt x="841775" y="1098960"/>
                  </a:lnTo>
                  <a:lnTo>
                    <a:pt x="843406" y="1114170"/>
                  </a:lnTo>
                  <a:lnTo>
                    <a:pt x="1395602" y="1114170"/>
                  </a:lnTo>
                  <a:lnTo>
                    <a:pt x="1395602" y="1053973"/>
                  </a:lnTo>
                  <a:close/>
                </a:path>
                <a:path w="1395730" h="3521709">
                  <a:moveTo>
                    <a:pt x="987805" y="736345"/>
                  </a:moveTo>
                  <a:lnTo>
                    <a:pt x="927607" y="736345"/>
                  </a:lnTo>
                  <a:lnTo>
                    <a:pt x="927607" y="1053973"/>
                  </a:lnTo>
                  <a:lnTo>
                    <a:pt x="987805" y="1053973"/>
                  </a:lnTo>
                  <a:lnTo>
                    <a:pt x="987805" y="736345"/>
                  </a:lnTo>
                  <a:close/>
                </a:path>
                <a:path w="1395730" h="3521709">
                  <a:moveTo>
                    <a:pt x="1365503" y="736345"/>
                  </a:moveTo>
                  <a:lnTo>
                    <a:pt x="1304162" y="736345"/>
                  </a:lnTo>
                  <a:lnTo>
                    <a:pt x="1304162" y="1053973"/>
                  </a:lnTo>
                  <a:lnTo>
                    <a:pt x="1365503" y="1053973"/>
                  </a:lnTo>
                  <a:lnTo>
                    <a:pt x="1365503" y="736345"/>
                  </a:lnTo>
                  <a:close/>
                </a:path>
                <a:path w="1395730" h="3521709">
                  <a:moveTo>
                    <a:pt x="1395602" y="676148"/>
                  </a:moveTo>
                  <a:lnTo>
                    <a:pt x="837310" y="676148"/>
                  </a:lnTo>
                  <a:lnTo>
                    <a:pt x="834860" y="692483"/>
                  </a:lnTo>
                  <a:lnTo>
                    <a:pt x="832850" y="707580"/>
                  </a:lnTo>
                  <a:lnTo>
                    <a:pt x="831292" y="722010"/>
                  </a:lnTo>
                  <a:lnTo>
                    <a:pt x="830198" y="736345"/>
                  </a:lnTo>
                  <a:lnTo>
                    <a:pt x="1395602" y="736345"/>
                  </a:lnTo>
                  <a:lnTo>
                    <a:pt x="1395602" y="676148"/>
                  </a:lnTo>
                  <a:close/>
                </a:path>
                <a:path w="1395730" h="3521709">
                  <a:moveTo>
                    <a:pt x="1395602" y="299592"/>
                  </a:moveTo>
                  <a:lnTo>
                    <a:pt x="996187" y="299592"/>
                  </a:lnTo>
                  <a:lnTo>
                    <a:pt x="977685" y="324211"/>
                  </a:lnTo>
                  <a:lnTo>
                    <a:pt x="960088" y="349376"/>
                  </a:lnTo>
                  <a:lnTo>
                    <a:pt x="943395" y="375209"/>
                  </a:lnTo>
                  <a:lnTo>
                    <a:pt x="927607" y="401827"/>
                  </a:lnTo>
                  <a:lnTo>
                    <a:pt x="927607" y="676148"/>
                  </a:lnTo>
                  <a:lnTo>
                    <a:pt x="987805" y="676148"/>
                  </a:lnTo>
                  <a:lnTo>
                    <a:pt x="987805" y="359790"/>
                  </a:lnTo>
                  <a:lnTo>
                    <a:pt x="1395602" y="359790"/>
                  </a:lnTo>
                  <a:lnTo>
                    <a:pt x="1395602" y="299592"/>
                  </a:lnTo>
                  <a:close/>
                </a:path>
                <a:path w="1395730" h="3521709">
                  <a:moveTo>
                    <a:pt x="1365503" y="359790"/>
                  </a:moveTo>
                  <a:lnTo>
                    <a:pt x="1304162" y="359790"/>
                  </a:lnTo>
                  <a:lnTo>
                    <a:pt x="1304162" y="676148"/>
                  </a:lnTo>
                  <a:lnTo>
                    <a:pt x="1365503" y="676148"/>
                  </a:lnTo>
                  <a:lnTo>
                    <a:pt x="1365503" y="359790"/>
                  </a:lnTo>
                  <a:close/>
                </a:path>
                <a:path w="1395730" h="3521709">
                  <a:moveTo>
                    <a:pt x="1365503" y="0"/>
                  </a:moveTo>
                  <a:lnTo>
                    <a:pt x="1350186" y="8314"/>
                  </a:lnTo>
                  <a:lnTo>
                    <a:pt x="1334976" y="16986"/>
                  </a:lnTo>
                  <a:lnTo>
                    <a:pt x="1319980" y="25896"/>
                  </a:lnTo>
                  <a:lnTo>
                    <a:pt x="1305305" y="34925"/>
                  </a:lnTo>
                  <a:lnTo>
                    <a:pt x="1305305" y="299592"/>
                  </a:lnTo>
                  <a:lnTo>
                    <a:pt x="1365503" y="299592"/>
                  </a:lnTo>
                  <a:lnTo>
                    <a:pt x="1365503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61411" y="2375535"/>
              <a:ext cx="11246612" cy="55006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2361" y="5282311"/>
              <a:ext cx="3848989" cy="2385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248920"/>
            <a:ext cx="11649710" cy="5914390"/>
            <a:chOff x="301752" y="373379"/>
            <a:chExt cx="17474565" cy="8871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8243315"/>
              <a:ext cx="986028" cy="10012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660" y="8267699"/>
              <a:ext cx="880872" cy="8976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8744" y="841010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373379"/>
              <a:ext cx="5565648" cy="180898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5785" y="375225"/>
            <a:ext cx="7223415" cy="529440"/>
          </a:xfrm>
          <a:prstGeom prst="rect">
            <a:avLst/>
          </a:prstGeom>
        </p:spPr>
        <p:txBody>
          <a:bodyPr spcFirstLastPara="1" vert="horz" wrap="square" lIns="0" tIns="105156" rIns="0" bIns="0" rtlCol="0" anchor="b" anchorCtr="0">
            <a:spAutoFit/>
          </a:bodyPr>
          <a:lstStyle/>
          <a:p>
            <a:pPr marL="325983">
              <a:lnSpc>
                <a:spcPct val="100000"/>
              </a:lnSpc>
              <a:spcBef>
                <a:spcPts val="63"/>
              </a:spcBef>
            </a:pPr>
            <a:r>
              <a:rPr sz="2667" dirty="0"/>
              <a:t>CENTRAL</a:t>
            </a:r>
            <a:r>
              <a:rPr sz="2667" spc="-60" dirty="0"/>
              <a:t> </a:t>
            </a:r>
            <a:r>
              <a:rPr sz="2667" spc="-7" dirty="0"/>
              <a:t>TENDENCY</a:t>
            </a:r>
            <a:endParaRPr sz="2667"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400" y="1645157"/>
            <a:ext cx="6841321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3767" y="1664462"/>
            <a:ext cx="10086340" cy="220915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58493" indent="-450026">
              <a:spcBef>
                <a:spcPts val="67"/>
              </a:spcBef>
              <a:buFont typeface="Arial MT"/>
              <a:buChar char="•"/>
              <a:tabLst>
                <a:tab pos="458493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average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89486" marR="3387" indent="-381442">
              <a:lnSpc>
                <a:spcPts val="4800"/>
              </a:lnSpc>
              <a:spcBef>
                <a:spcPts val="377"/>
              </a:spcBef>
              <a:buFont typeface="Arial MT"/>
              <a:buChar char="•"/>
              <a:tabLst>
                <a:tab pos="389486" algn="l"/>
              </a:tabLst>
            </a:pP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together,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many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are.</a:t>
            </a:r>
            <a:endParaRPr sz="2400">
              <a:latin typeface="Calibri"/>
              <a:cs typeface="Calibri"/>
            </a:endParaRPr>
          </a:p>
          <a:p>
            <a:pPr marL="389486" indent="-381019">
              <a:spcBef>
                <a:spcPts val="1440"/>
              </a:spcBef>
              <a:buFont typeface="Arial MT"/>
              <a:buChar char="•"/>
              <a:tabLst>
                <a:tab pos="389486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symbol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μ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Greek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let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(pronounced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“mew”).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73830" y="4292600"/>
            <a:ext cx="3696970" cy="11664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936" y="1042313"/>
            <a:ext cx="7177193" cy="1070315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marL="8467">
              <a:spcBef>
                <a:spcPts val="1387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Example1</a:t>
            </a:r>
            <a:r>
              <a:rPr sz="2233" b="1" spc="-1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244699">
              <a:spcBef>
                <a:spcPts val="1420"/>
              </a:spcBef>
            </a:pPr>
            <a:r>
              <a:rPr sz="2233" dirty="0">
                <a:latin typeface="Calibri"/>
                <a:cs typeface="Calibri"/>
              </a:rPr>
              <a:t>Have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look</a:t>
            </a:r>
            <a:r>
              <a:rPr sz="2233" spc="-3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at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calculating</a:t>
            </a:r>
            <a:r>
              <a:rPr sz="2400" spc="-8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2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mean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age,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Here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are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spc="-7" dirty="0">
                <a:latin typeface="Calibri"/>
                <a:cs typeface="Calibri"/>
              </a:rPr>
              <a:t>ages:</a:t>
            </a:r>
            <a:endParaRPr sz="22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0462" y="3594269"/>
            <a:ext cx="1571413" cy="41549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467" marR="3387" indent="123620">
              <a:lnSpc>
                <a:spcPts val="1533"/>
              </a:lnSpc>
              <a:spcBef>
                <a:spcPts val="240"/>
              </a:spcBef>
            </a:pP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How</a:t>
            </a:r>
            <a:r>
              <a:rPr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many</a:t>
            </a:r>
            <a:r>
              <a:rPr b="1" spc="-3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4AACC5"/>
                </a:solidFill>
                <a:latin typeface="Calibri"/>
                <a:cs typeface="Calibri"/>
              </a:rPr>
              <a:t>people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there</a:t>
            </a:r>
            <a:r>
              <a:rPr b="1" spc="-4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are</a:t>
            </a:r>
            <a:r>
              <a:rPr b="1" spc="-2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of</a:t>
            </a:r>
            <a:r>
              <a:rPr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each</a:t>
            </a:r>
            <a:r>
              <a:rPr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spc="-17" dirty="0">
                <a:solidFill>
                  <a:srgbClr val="4AACC5"/>
                </a:solidFill>
                <a:latin typeface="Calibri"/>
                <a:cs typeface="Calibri"/>
              </a:rPr>
              <a:t>age</a:t>
            </a:r>
            <a:endParaRPr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05903" y="3785011"/>
            <a:ext cx="514773" cy="102023"/>
            <a:chOff x="4808854" y="5677515"/>
            <a:chExt cx="772160" cy="153035"/>
          </a:xfrm>
        </p:grpSpPr>
        <p:sp>
          <p:nvSpPr>
            <p:cNvPr id="18" name="object 18"/>
            <p:cNvSpPr/>
            <p:nvPr/>
          </p:nvSpPr>
          <p:spPr>
            <a:xfrm>
              <a:off x="4808854" y="5753735"/>
              <a:ext cx="752475" cy="0"/>
            </a:xfrm>
            <a:custGeom>
              <a:avLst/>
              <a:gdLst/>
              <a:ahLst/>
              <a:cxnLst/>
              <a:rect l="l" t="t" r="r" b="b"/>
              <a:pathLst>
                <a:path w="752475">
                  <a:moveTo>
                    <a:pt x="0" y="0"/>
                  </a:moveTo>
                  <a:lnTo>
                    <a:pt x="752475" y="0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5129" y="5696585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5" h="114300">
                  <a:moveTo>
                    <a:pt x="0" y="0"/>
                  </a:moveTo>
                  <a:lnTo>
                    <a:pt x="0" y="114300"/>
                  </a:lnTo>
                  <a:lnTo>
                    <a:pt x="76327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5129" y="5696585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5" h="114300">
                  <a:moveTo>
                    <a:pt x="0" y="0"/>
                  </a:moveTo>
                  <a:lnTo>
                    <a:pt x="76327" y="57150"/>
                  </a:lnTo>
                  <a:lnTo>
                    <a:pt x="0" y="11430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008967" y="2938272"/>
          <a:ext cx="4165600" cy="10837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1867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19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20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21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67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92827" y="944507"/>
            <a:ext cx="3942927" cy="25913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1007">
              <a:spcBef>
                <a:spcPts val="67"/>
              </a:spcBef>
            </a:pPr>
            <a:r>
              <a:rPr sz="2200" b="1" spc="-7" dirty="0">
                <a:solidFill>
                  <a:srgbClr val="1C4253"/>
                </a:solidFill>
                <a:latin typeface="Calibri"/>
                <a:cs typeface="Calibri"/>
              </a:rPr>
              <a:t>Solution:</a:t>
            </a:r>
            <a:endParaRPr sz="2200">
              <a:latin typeface="Calibri"/>
              <a:cs typeface="Calibri"/>
            </a:endParaRPr>
          </a:p>
          <a:p>
            <a:pPr marL="490245" indent="-242582">
              <a:spcBef>
                <a:spcPts val="1760"/>
              </a:spcBef>
              <a:buAutoNum type="arabicPeriod"/>
              <a:tabLst>
                <a:tab pos="490245" algn="l"/>
              </a:tabLst>
            </a:pPr>
            <a:r>
              <a:rPr sz="2200" dirty="0">
                <a:latin typeface="Calibri"/>
                <a:cs typeface="Calibri"/>
              </a:rPr>
              <a:t>add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all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7" dirty="0">
                <a:latin typeface="Calibri"/>
                <a:cs typeface="Calibri"/>
              </a:rPr>
              <a:t>people’s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3" dirty="0">
                <a:latin typeface="Calibri"/>
                <a:cs typeface="Calibri"/>
              </a:rPr>
              <a:t>ages</a:t>
            </a:r>
            <a:endParaRPr sz="2200">
              <a:latin typeface="Calibri"/>
              <a:cs typeface="Calibri"/>
            </a:endParaRPr>
          </a:p>
          <a:p>
            <a:pPr marL="490245" indent="-242582">
              <a:spcBef>
                <a:spcPts val="1737"/>
              </a:spcBef>
              <a:buAutoNum type="arabicPeriod"/>
              <a:tabLst>
                <a:tab pos="490245" algn="l"/>
              </a:tabLst>
            </a:pPr>
            <a:r>
              <a:rPr sz="2200" dirty="0">
                <a:latin typeface="Calibri"/>
                <a:cs typeface="Calibri"/>
              </a:rPr>
              <a:t>divide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many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there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-13" dirty="0">
                <a:latin typeface="Calibri"/>
                <a:cs typeface="Calibri"/>
              </a:rPr>
              <a:t>are.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spcBef>
                <a:spcPts val="793"/>
              </a:spcBef>
            </a:pPr>
            <a:endParaRPr sz="2200">
              <a:latin typeface="Calibri"/>
              <a:cs typeface="Calibri"/>
            </a:endParaRPr>
          </a:p>
          <a:p>
            <a:pPr marL="8467">
              <a:spcBef>
                <a:spcPts val="3"/>
              </a:spcBef>
            </a:pPr>
            <a:r>
              <a:rPr sz="2200" dirty="0">
                <a:latin typeface="Calibri"/>
                <a:cs typeface="Calibri"/>
              </a:rPr>
              <a:t>This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7" dirty="0">
                <a:latin typeface="Calibri"/>
                <a:cs typeface="Calibri"/>
              </a:rPr>
              <a:t>us: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2828" y="3733461"/>
            <a:ext cx="4011083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>
                <a:latin typeface="Calibri"/>
                <a:cs typeface="Calibri"/>
              </a:rPr>
              <a:t>μ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(19</a:t>
            </a:r>
            <a:r>
              <a:rPr sz="2200" spc="-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</a:t>
            </a:r>
            <a:r>
              <a:rPr sz="2200" spc="-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</a:t>
            </a:r>
            <a:r>
              <a:rPr sz="2200" spc="-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21)</a:t>
            </a:r>
            <a:r>
              <a:rPr sz="2200" spc="-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</a:t>
            </a:r>
            <a:r>
              <a:rPr sz="2200" spc="-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5</a:t>
            </a:r>
            <a:r>
              <a:rPr sz="2200" spc="-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17" dirty="0">
                <a:latin typeface="Calibri"/>
                <a:cs typeface="Calibri"/>
              </a:rPr>
              <a:t> 20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52813" y="3675380"/>
            <a:ext cx="2160693" cy="41549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5122" marR="3387" indent="-237079">
              <a:lnSpc>
                <a:spcPts val="1533"/>
              </a:lnSpc>
              <a:spcBef>
                <a:spcPts val="240"/>
              </a:spcBef>
            </a:pP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Note</a:t>
            </a:r>
            <a:r>
              <a:rPr b="1" spc="-2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that</a:t>
            </a:r>
            <a:r>
              <a:rPr b="1" spc="-2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there</a:t>
            </a:r>
            <a:r>
              <a:rPr b="1" spc="-2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are</a:t>
            </a:r>
            <a:r>
              <a:rPr b="1" spc="28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3</a:t>
            </a:r>
            <a:r>
              <a:rPr b="1" spc="-2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spc="-7" dirty="0">
                <a:solidFill>
                  <a:srgbClr val="4AACC5"/>
                </a:solidFill>
                <a:latin typeface="Calibri"/>
                <a:cs typeface="Calibri"/>
              </a:rPr>
              <a:t>people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of</a:t>
            </a:r>
            <a:r>
              <a:rPr b="1" spc="-2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AACC5"/>
                </a:solidFill>
                <a:latin typeface="Calibri"/>
                <a:cs typeface="Calibri"/>
              </a:rPr>
              <a:t>age</a:t>
            </a:r>
            <a:r>
              <a:rPr b="1" spc="-17" dirty="0">
                <a:solidFill>
                  <a:srgbClr val="4AACC5"/>
                </a:solidFill>
                <a:latin typeface="Calibri"/>
                <a:cs typeface="Calibri"/>
              </a:rPr>
              <a:t> 20.</a:t>
            </a:r>
            <a:endParaRPr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62120" y="1976289"/>
            <a:ext cx="6395297" cy="3422227"/>
            <a:chOff x="6993179" y="2964433"/>
            <a:chExt cx="9592945" cy="5133340"/>
          </a:xfrm>
        </p:grpSpPr>
        <p:sp>
          <p:nvSpPr>
            <p:cNvPr id="19" name="object 19"/>
            <p:cNvSpPr/>
            <p:nvPr/>
          </p:nvSpPr>
          <p:spPr>
            <a:xfrm>
              <a:off x="7012304" y="5908294"/>
              <a:ext cx="628650" cy="0"/>
            </a:xfrm>
            <a:custGeom>
              <a:avLst/>
              <a:gdLst/>
              <a:ahLst/>
              <a:cxnLst/>
              <a:rect l="l" t="t" r="r" b="b"/>
              <a:pathLst>
                <a:path w="628650">
                  <a:moveTo>
                    <a:pt x="62865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0" name="object 20"/>
            <p:cNvSpPr/>
            <p:nvPr/>
          </p:nvSpPr>
          <p:spPr>
            <a:xfrm>
              <a:off x="7012304" y="5851144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76708" y="114300"/>
                  </a:moveTo>
                  <a:lnTo>
                    <a:pt x="0" y="57150"/>
                  </a:lnTo>
                  <a:lnTo>
                    <a:pt x="76708" y="0"/>
                  </a:lnTo>
                </a:path>
              </a:pathLst>
            </a:custGeom>
            <a:ln w="38251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5139" y="2964433"/>
              <a:ext cx="5440680" cy="5132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39216"/>
            <a:ext cx="11355917" cy="5176520"/>
            <a:chOff x="431291" y="1258824"/>
            <a:chExt cx="17033875" cy="776478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7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58824"/>
              <a:ext cx="17033748" cy="77647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4541" y="928454"/>
            <a:ext cx="6746663" cy="8908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b="1" dirty="0">
                <a:solidFill>
                  <a:srgbClr val="1C4253"/>
                </a:solidFill>
                <a:latin typeface="Calibri"/>
                <a:cs typeface="Calibri"/>
              </a:rPr>
              <a:t>Example2</a:t>
            </a:r>
            <a:r>
              <a:rPr sz="2200" b="1" spc="-10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00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  <a:p>
            <a:pPr marL="217604">
              <a:spcBef>
                <a:spcPts val="1643"/>
              </a:spcBef>
            </a:pPr>
            <a:r>
              <a:rPr sz="2200" dirty="0">
                <a:latin typeface="Calibri"/>
                <a:cs typeface="Calibri"/>
              </a:rPr>
              <a:t>Have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go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calculating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mean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Here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spc="-7" dirty="0">
                <a:latin typeface="Calibri"/>
                <a:cs typeface="Calibri"/>
              </a:rPr>
              <a:t>ages: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061" y="3642444"/>
            <a:ext cx="1060027" cy="3471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b="1" spc="-7" dirty="0">
                <a:latin typeface="Calibri"/>
                <a:cs typeface="Calibri"/>
              </a:rPr>
              <a:t>Solution</a:t>
            </a:r>
            <a:r>
              <a:rPr sz="2200" spc="-7" dirty="0"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061" y="4330446"/>
            <a:ext cx="5278543" cy="68565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>
                <a:latin typeface="Calibri"/>
                <a:cs typeface="Calibri"/>
              </a:rPr>
              <a:t>μ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(3×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19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6×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+</a:t>
            </a:r>
            <a:r>
              <a:rPr sz="2200" spc="-2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3×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21+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108+</a:t>
            </a:r>
            <a:r>
              <a:rPr sz="2200" spc="-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100)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14=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spc="-17" dirty="0">
                <a:latin typeface="Calibri"/>
                <a:cs typeface="Calibri"/>
              </a:rPr>
              <a:t>32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3231" y="4802887"/>
            <a:ext cx="10265410" cy="91649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mean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32,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but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nobody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class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around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that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age.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really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-7" dirty="0">
                <a:latin typeface="Calibri"/>
                <a:cs typeface="Calibri"/>
              </a:rPr>
              <a:t>representative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7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8467">
              <a:spcBef>
                <a:spcPts val="1760"/>
              </a:spcBef>
            </a:pPr>
            <a:r>
              <a:rPr sz="2200" spc="-7" dirty="0">
                <a:latin typeface="Calibri"/>
                <a:cs typeface="Calibri"/>
              </a:rPr>
              <a:t>class?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13079" y="2318004"/>
            <a:ext cx="1109049" cy="11090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390973" y="3418331"/>
            <a:ext cx="2026497" cy="103457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 marR="3387">
              <a:spcBef>
                <a:spcPts val="70"/>
              </a:spcBef>
            </a:pP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Sometimes</a:t>
            </a:r>
            <a:r>
              <a:rPr sz="1333"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a</a:t>
            </a:r>
            <a:r>
              <a:rPr sz="1333" b="1" spc="-2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data</a:t>
            </a:r>
            <a:r>
              <a:rPr sz="1333" b="1" spc="-1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set</a:t>
            </a:r>
            <a:r>
              <a:rPr sz="1333" b="1" spc="-2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spc="-17" dirty="0">
                <a:solidFill>
                  <a:srgbClr val="4AACC5"/>
                </a:solidFill>
                <a:latin typeface="Calibri"/>
                <a:cs typeface="Calibri"/>
              </a:rPr>
              <a:t>may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contain</a:t>
            </a:r>
            <a:r>
              <a:rPr sz="1333"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a</a:t>
            </a:r>
            <a:r>
              <a:rPr sz="1333" b="1" spc="-2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few</a:t>
            </a:r>
            <a:r>
              <a:rPr sz="1333" b="1" spc="-2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very</a:t>
            </a:r>
            <a:r>
              <a:rPr sz="1333" b="1" spc="-2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small</a:t>
            </a:r>
            <a:r>
              <a:rPr sz="1333"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or</a:t>
            </a:r>
            <a:r>
              <a:rPr sz="1333" b="1" spc="-3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spc="-33" dirty="0">
                <a:solidFill>
                  <a:srgbClr val="4AACC5"/>
                </a:solidFill>
                <a:latin typeface="Calibri"/>
                <a:cs typeface="Calibri"/>
              </a:rPr>
              <a:t>a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few</a:t>
            </a:r>
            <a:r>
              <a:rPr sz="1333" b="1" spc="-5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very</a:t>
            </a:r>
            <a:r>
              <a:rPr sz="1333" b="1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large</a:t>
            </a:r>
            <a:r>
              <a:rPr sz="1333" b="1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values.</a:t>
            </a:r>
            <a:r>
              <a:rPr sz="1333" b="1" spc="-6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spc="-13" dirty="0">
                <a:solidFill>
                  <a:srgbClr val="4AACC5"/>
                </a:solidFill>
                <a:latin typeface="Calibri"/>
                <a:cs typeface="Calibri"/>
              </a:rPr>
              <a:t>Such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values</a:t>
            </a:r>
            <a:r>
              <a:rPr sz="1333"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are</a:t>
            </a:r>
            <a:r>
              <a:rPr sz="1333" b="1" spc="-3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called</a:t>
            </a:r>
            <a:r>
              <a:rPr sz="1333" b="1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dirty="0">
                <a:solidFill>
                  <a:srgbClr val="4AACC5"/>
                </a:solidFill>
                <a:latin typeface="Calibri"/>
                <a:cs typeface="Calibri"/>
              </a:rPr>
              <a:t>outliers</a:t>
            </a:r>
            <a:r>
              <a:rPr sz="1333" b="1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spc="-17" dirty="0">
                <a:solidFill>
                  <a:srgbClr val="4AACC5"/>
                </a:solidFill>
                <a:latin typeface="Calibri"/>
                <a:cs typeface="Calibri"/>
              </a:rPr>
              <a:t>or </a:t>
            </a:r>
            <a:r>
              <a:rPr sz="1333" b="1" spc="-7" dirty="0">
                <a:solidFill>
                  <a:srgbClr val="4AACC5"/>
                </a:solidFill>
                <a:latin typeface="Calibri"/>
                <a:cs typeface="Calibri"/>
              </a:rPr>
              <a:t>extreme</a:t>
            </a:r>
            <a:r>
              <a:rPr sz="1333" b="1" spc="-4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b="1" spc="-7" dirty="0">
                <a:solidFill>
                  <a:srgbClr val="4AACC5"/>
                </a:solidFill>
                <a:latin typeface="Calibri"/>
                <a:cs typeface="Calibri"/>
              </a:rPr>
              <a:t>values.</a:t>
            </a:r>
            <a:endParaRPr sz="1333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107606" y="2150026"/>
          <a:ext cx="6192519" cy="1137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2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2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853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19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20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21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100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108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537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46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7254494" y="2154259"/>
            <a:ext cx="2042160" cy="558377"/>
          </a:xfrm>
          <a:custGeom>
            <a:avLst/>
            <a:gdLst/>
            <a:ahLst/>
            <a:cxnLst/>
            <a:rect l="l" t="t" r="r" b="b"/>
            <a:pathLst>
              <a:path w="3063240" h="837564">
                <a:moveTo>
                  <a:pt x="0" y="139572"/>
                </a:moveTo>
                <a:lnTo>
                  <a:pt x="7101" y="95455"/>
                </a:lnTo>
                <a:lnTo>
                  <a:pt x="26883" y="57140"/>
                </a:lnTo>
                <a:lnTo>
                  <a:pt x="57058" y="26928"/>
                </a:lnTo>
                <a:lnTo>
                  <a:pt x="95341" y="7115"/>
                </a:lnTo>
                <a:lnTo>
                  <a:pt x="139445" y="0"/>
                </a:lnTo>
                <a:lnTo>
                  <a:pt x="2923285" y="0"/>
                </a:lnTo>
                <a:lnTo>
                  <a:pt x="2967403" y="7115"/>
                </a:lnTo>
                <a:lnTo>
                  <a:pt x="3005718" y="26928"/>
                </a:lnTo>
                <a:lnTo>
                  <a:pt x="3035930" y="57140"/>
                </a:lnTo>
                <a:lnTo>
                  <a:pt x="3055743" y="95455"/>
                </a:lnTo>
                <a:lnTo>
                  <a:pt x="3062858" y="139572"/>
                </a:lnTo>
                <a:lnTo>
                  <a:pt x="3062858" y="697610"/>
                </a:lnTo>
                <a:lnTo>
                  <a:pt x="3055743" y="741666"/>
                </a:lnTo>
                <a:lnTo>
                  <a:pt x="3035930" y="779943"/>
                </a:lnTo>
                <a:lnTo>
                  <a:pt x="3005718" y="810137"/>
                </a:lnTo>
                <a:lnTo>
                  <a:pt x="2967403" y="829942"/>
                </a:lnTo>
                <a:lnTo>
                  <a:pt x="2923285" y="837056"/>
                </a:lnTo>
                <a:lnTo>
                  <a:pt x="139445" y="837056"/>
                </a:lnTo>
                <a:lnTo>
                  <a:pt x="95341" y="829942"/>
                </a:lnTo>
                <a:lnTo>
                  <a:pt x="57058" y="810137"/>
                </a:lnTo>
                <a:lnTo>
                  <a:pt x="26883" y="779943"/>
                </a:lnTo>
                <a:lnTo>
                  <a:pt x="7101" y="741666"/>
                </a:lnTo>
                <a:lnTo>
                  <a:pt x="0" y="697610"/>
                </a:lnTo>
                <a:lnTo>
                  <a:pt x="0" y="139572"/>
                </a:lnTo>
                <a:close/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33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05765" y="2141389"/>
            <a:ext cx="9538123" cy="149870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algn="ctr">
              <a:spcBef>
                <a:spcPts val="67"/>
              </a:spcBef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Can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you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see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how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outliers</a:t>
            </a:r>
            <a:r>
              <a:rPr sz="2400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have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pulled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mean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higher?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endParaRPr sz="2400">
              <a:latin typeface="Calibri"/>
              <a:cs typeface="Calibri"/>
            </a:endParaRPr>
          </a:p>
          <a:p>
            <a:pPr marL="8467" marR="3387" algn="ctr">
              <a:spcBef>
                <a:spcPts val="3"/>
              </a:spcBef>
              <a:tabLst>
                <a:tab pos="9107201" algn="l"/>
              </a:tabLst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This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effect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is</a:t>
            </a:r>
            <a:r>
              <a:rPr sz="2400" b="1" spc="-6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caused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by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outliers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in</a:t>
            </a:r>
            <a:r>
              <a:rPr sz="2400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data.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When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this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happens,</a:t>
            </a:r>
            <a:r>
              <a:rPr sz="2400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we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17" dirty="0">
                <a:solidFill>
                  <a:srgbClr val="1C4253"/>
                </a:solidFill>
                <a:latin typeface="Calibri"/>
                <a:cs typeface="Calibri"/>
              </a:rPr>
              <a:t>say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	</a:t>
            </a:r>
            <a:r>
              <a:rPr sz="2400" b="1" spc="-17" dirty="0">
                <a:solidFill>
                  <a:srgbClr val="1C4253"/>
                </a:solidFill>
                <a:latin typeface="Calibri"/>
                <a:cs typeface="Calibri"/>
              </a:rPr>
              <a:t>the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is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skewed.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83852" y="3441869"/>
            <a:ext cx="1830917" cy="21648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3784" y="841248"/>
            <a:ext cx="11355917" cy="5175673"/>
            <a:chOff x="455676" y="1261872"/>
            <a:chExt cx="17033875" cy="77635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261872"/>
              <a:ext cx="17033748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2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79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1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5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9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2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0802705" y="3669623"/>
            <a:ext cx="930487" cy="2347807"/>
          </a:xfrm>
          <a:custGeom>
            <a:avLst/>
            <a:gdLst/>
            <a:ahLst/>
            <a:cxnLst/>
            <a:rect l="l" t="t" r="r" b="b"/>
            <a:pathLst>
              <a:path w="1395730" h="3521709">
                <a:moveTo>
                  <a:pt x="236981" y="3377183"/>
                </a:moveTo>
                <a:lnTo>
                  <a:pt x="176783" y="3377183"/>
                </a:lnTo>
                <a:lnTo>
                  <a:pt x="176783" y="3521621"/>
                </a:lnTo>
                <a:lnTo>
                  <a:pt x="236981" y="3521621"/>
                </a:lnTo>
                <a:lnTo>
                  <a:pt x="236981" y="3377183"/>
                </a:lnTo>
                <a:close/>
              </a:path>
              <a:path w="1395730" h="3521709">
                <a:moveTo>
                  <a:pt x="613536" y="3377183"/>
                </a:moveTo>
                <a:lnTo>
                  <a:pt x="553465" y="3377183"/>
                </a:lnTo>
                <a:lnTo>
                  <a:pt x="553465" y="3521621"/>
                </a:lnTo>
                <a:lnTo>
                  <a:pt x="613536" y="3521621"/>
                </a:lnTo>
                <a:lnTo>
                  <a:pt x="613536" y="3377183"/>
                </a:lnTo>
                <a:close/>
              </a:path>
              <a:path w="1395730" h="3521709">
                <a:moveTo>
                  <a:pt x="990091" y="3377183"/>
                </a:moveTo>
                <a:lnTo>
                  <a:pt x="930021" y="3377183"/>
                </a:lnTo>
                <a:lnTo>
                  <a:pt x="930021" y="3521621"/>
                </a:lnTo>
                <a:lnTo>
                  <a:pt x="990091" y="3521621"/>
                </a:lnTo>
                <a:lnTo>
                  <a:pt x="990091" y="3377183"/>
                </a:lnTo>
                <a:close/>
              </a:path>
              <a:path w="1395730" h="3521709">
                <a:moveTo>
                  <a:pt x="1365503" y="3377183"/>
                </a:moveTo>
                <a:lnTo>
                  <a:pt x="1305305" y="3377183"/>
                </a:lnTo>
                <a:lnTo>
                  <a:pt x="1305305" y="3521621"/>
                </a:lnTo>
                <a:lnTo>
                  <a:pt x="1365503" y="3521621"/>
                </a:lnTo>
                <a:lnTo>
                  <a:pt x="1365503" y="3377183"/>
                </a:lnTo>
                <a:close/>
              </a:path>
              <a:path w="1395730" h="3521709">
                <a:moveTo>
                  <a:pt x="1395602" y="3317113"/>
                </a:moveTo>
                <a:lnTo>
                  <a:pt x="46862" y="3317113"/>
                </a:lnTo>
                <a:lnTo>
                  <a:pt x="50482" y="3332249"/>
                </a:lnTo>
                <a:lnTo>
                  <a:pt x="57721" y="3362047"/>
                </a:lnTo>
                <a:lnTo>
                  <a:pt x="61340" y="3377183"/>
                </a:lnTo>
                <a:lnTo>
                  <a:pt x="1395602" y="3377183"/>
                </a:lnTo>
                <a:lnTo>
                  <a:pt x="1395602" y="3317113"/>
                </a:lnTo>
                <a:close/>
              </a:path>
              <a:path w="1395730" h="3521709">
                <a:moveTo>
                  <a:pt x="235711" y="3000629"/>
                </a:moveTo>
                <a:lnTo>
                  <a:pt x="176783" y="3000629"/>
                </a:lnTo>
                <a:lnTo>
                  <a:pt x="176783" y="3317113"/>
                </a:lnTo>
                <a:lnTo>
                  <a:pt x="235711" y="3317113"/>
                </a:lnTo>
                <a:lnTo>
                  <a:pt x="235711" y="3000629"/>
                </a:lnTo>
                <a:close/>
              </a:path>
              <a:path w="1395730" h="3521709">
                <a:moveTo>
                  <a:pt x="612394" y="3000629"/>
                </a:moveTo>
                <a:lnTo>
                  <a:pt x="552196" y="3000629"/>
                </a:lnTo>
                <a:lnTo>
                  <a:pt x="552196" y="3317113"/>
                </a:lnTo>
                <a:lnTo>
                  <a:pt x="612394" y="3317113"/>
                </a:lnTo>
                <a:lnTo>
                  <a:pt x="612394" y="3000629"/>
                </a:lnTo>
                <a:close/>
              </a:path>
              <a:path w="1395730" h="3521709">
                <a:moveTo>
                  <a:pt x="988948" y="3000629"/>
                </a:moveTo>
                <a:lnTo>
                  <a:pt x="928750" y="3000629"/>
                </a:lnTo>
                <a:lnTo>
                  <a:pt x="928750" y="3317113"/>
                </a:lnTo>
                <a:lnTo>
                  <a:pt x="988948" y="3317113"/>
                </a:lnTo>
                <a:lnTo>
                  <a:pt x="988948" y="3000629"/>
                </a:lnTo>
                <a:close/>
              </a:path>
              <a:path w="1395730" h="3521709">
                <a:moveTo>
                  <a:pt x="1365503" y="3000629"/>
                </a:moveTo>
                <a:lnTo>
                  <a:pt x="1304162" y="3000629"/>
                </a:lnTo>
                <a:lnTo>
                  <a:pt x="1304162" y="3317113"/>
                </a:lnTo>
                <a:lnTo>
                  <a:pt x="1365503" y="3317113"/>
                </a:lnTo>
                <a:lnTo>
                  <a:pt x="1365503" y="3000629"/>
                </a:lnTo>
                <a:close/>
              </a:path>
              <a:path w="1395730" h="3521709">
                <a:moveTo>
                  <a:pt x="1395602" y="2940430"/>
                </a:moveTo>
                <a:lnTo>
                  <a:pt x="0" y="2940430"/>
                </a:lnTo>
                <a:lnTo>
                  <a:pt x="178" y="2955105"/>
                </a:lnTo>
                <a:lnTo>
                  <a:pt x="964" y="2985311"/>
                </a:lnTo>
                <a:lnTo>
                  <a:pt x="1142" y="3000629"/>
                </a:lnTo>
                <a:lnTo>
                  <a:pt x="1395602" y="3000629"/>
                </a:lnTo>
                <a:lnTo>
                  <a:pt x="1395602" y="2940430"/>
                </a:lnTo>
                <a:close/>
              </a:path>
              <a:path w="1395730" h="3521709">
                <a:moveTo>
                  <a:pt x="235711" y="2622804"/>
                </a:moveTo>
                <a:lnTo>
                  <a:pt x="175640" y="2622804"/>
                </a:lnTo>
                <a:lnTo>
                  <a:pt x="175640" y="2940430"/>
                </a:lnTo>
                <a:lnTo>
                  <a:pt x="235711" y="2940430"/>
                </a:lnTo>
                <a:lnTo>
                  <a:pt x="235711" y="2622804"/>
                </a:lnTo>
                <a:close/>
              </a:path>
              <a:path w="1395730" h="3521709">
                <a:moveTo>
                  <a:pt x="612394" y="2622804"/>
                </a:moveTo>
                <a:lnTo>
                  <a:pt x="552196" y="2622804"/>
                </a:lnTo>
                <a:lnTo>
                  <a:pt x="552196" y="2940430"/>
                </a:lnTo>
                <a:lnTo>
                  <a:pt x="612394" y="2940430"/>
                </a:lnTo>
                <a:lnTo>
                  <a:pt x="612394" y="2622804"/>
                </a:lnTo>
                <a:close/>
              </a:path>
              <a:path w="1395730" h="3521709">
                <a:moveTo>
                  <a:pt x="987805" y="2622804"/>
                </a:moveTo>
                <a:lnTo>
                  <a:pt x="927607" y="2622804"/>
                </a:lnTo>
                <a:lnTo>
                  <a:pt x="927607" y="2940430"/>
                </a:lnTo>
                <a:lnTo>
                  <a:pt x="987805" y="2940430"/>
                </a:lnTo>
                <a:lnTo>
                  <a:pt x="987805" y="2622804"/>
                </a:lnTo>
                <a:close/>
              </a:path>
              <a:path w="1395730" h="3521709">
                <a:moveTo>
                  <a:pt x="1365503" y="2622804"/>
                </a:moveTo>
                <a:lnTo>
                  <a:pt x="1304162" y="2622804"/>
                </a:lnTo>
                <a:lnTo>
                  <a:pt x="1304162" y="2940430"/>
                </a:lnTo>
                <a:lnTo>
                  <a:pt x="1365503" y="2940430"/>
                </a:lnTo>
                <a:lnTo>
                  <a:pt x="1365503" y="2622804"/>
                </a:lnTo>
                <a:close/>
              </a:path>
              <a:path w="1395730" h="3521709">
                <a:moveTo>
                  <a:pt x="1395602" y="2562733"/>
                </a:moveTo>
                <a:lnTo>
                  <a:pt x="64896" y="2562733"/>
                </a:lnTo>
                <a:lnTo>
                  <a:pt x="59005" y="2577334"/>
                </a:lnTo>
                <a:lnTo>
                  <a:pt x="53768" y="2592292"/>
                </a:lnTo>
                <a:lnTo>
                  <a:pt x="48984" y="2607488"/>
                </a:lnTo>
                <a:lnTo>
                  <a:pt x="44450" y="2622804"/>
                </a:lnTo>
                <a:lnTo>
                  <a:pt x="1395602" y="2622804"/>
                </a:lnTo>
                <a:lnTo>
                  <a:pt x="1395602" y="2562733"/>
                </a:lnTo>
                <a:close/>
              </a:path>
              <a:path w="1395730" h="3521709">
                <a:moveTo>
                  <a:pt x="235711" y="2267966"/>
                </a:moveTo>
                <a:lnTo>
                  <a:pt x="219753" y="2287154"/>
                </a:lnTo>
                <a:lnTo>
                  <a:pt x="204342" y="2306891"/>
                </a:lnTo>
                <a:lnTo>
                  <a:pt x="189599" y="2327294"/>
                </a:lnTo>
                <a:lnTo>
                  <a:pt x="175640" y="2348484"/>
                </a:lnTo>
                <a:lnTo>
                  <a:pt x="175640" y="2562733"/>
                </a:lnTo>
                <a:lnTo>
                  <a:pt x="235711" y="2562733"/>
                </a:lnTo>
                <a:lnTo>
                  <a:pt x="235711" y="2267966"/>
                </a:lnTo>
                <a:close/>
              </a:path>
              <a:path w="1395730" h="3521709">
                <a:moveTo>
                  <a:pt x="612394" y="2245105"/>
                </a:moveTo>
                <a:lnTo>
                  <a:pt x="552196" y="2245105"/>
                </a:lnTo>
                <a:lnTo>
                  <a:pt x="552196" y="2562733"/>
                </a:lnTo>
                <a:lnTo>
                  <a:pt x="612394" y="2562733"/>
                </a:lnTo>
                <a:lnTo>
                  <a:pt x="612394" y="2245105"/>
                </a:lnTo>
                <a:close/>
              </a:path>
              <a:path w="1395730" h="3521709">
                <a:moveTo>
                  <a:pt x="987805" y="2245105"/>
                </a:moveTo>
                <a:lnTo>
                  <a:pt x="927607" y="2245105"/>
                </a:lnTo>
                <a:lnTo>
                  <a:pt x="927607" y="2562733"/>
                </a:lnTo>
                <a:lnTo>
                  <a:pt x="987805" y="2562733"/>
                </a:lnTo>
                <a:lnTo>
                  <a:pt x="987805" y="2245105"/>
                </a:lnTo>
                <a:close/>
              </a:path>
              <a:path w="1395730" h="3521709">
                <a:moveTo>
                  <a:pt x="1365503" y="2245105"/>
                </a:moveTo>
                <a:lnTo>
                  <a:pt x="1304162" y="2245105"/>
                </a:lnTo>
                <a:lnTo>
                  <a:pt x="1304162" y="2562733"/>
                </a:lnTo>
                <a:lnTo>
                  <a:pt x="1365503" y="2562733"/>
                </a:lnTo>
                <a:lnTo>
                  <a:pt x="1365503" y="2245105"/>
                </a:lnTo>
                <a:close/>
              </a:path>
              <a:path w="1395730" h="3521709">
                <a:moveTo>
                  <a:pt x="1395602" y="2184908"/>
                </a:moveTo>
                <a:lnTo>
                  <a:pt x="307975" y="2184908"/>
                </a:lnTo>
                <a:lnTo>
                  <a:pt x="293733" y="2200225"/>
                </a:lnTo>
                <a:lnTo>
                  <a:pt x="279955" y="2215435"/>
                </a:lnTo>
                <a:lnTo>
                  <a:pt x="266630" y="2230431"/>
                </a:lnTo>
                <a:lnTo>
                  <a:pt x="253746" y="2245105"/>
                </a:lnTo>
                <a:lnTo>
                  <a:pt x="1395602" y="2245105"/>
                </a:lnTo>
                <a:lnTo>
                  <a:pt x="1395602" y="2184908"/>
                </a:lnTo>
                <a:close/>
              </a:path>
              <a:path w="1395730" h="3521709">
                <a:moveTo>
                  <a:pt x="612394" y="1923795"/>
                </a:moveTo>
                <a:lnTo>
                  <a:pt x="596898" y="1935386"/>
                </a:lnTo>
                <a:lnTo>
                  <a:pt x="581390" y="1946703"/>
                </a:lnTo>
                <a:lnTo>
                  <a:pt x="566334" y="1957996"/>
                </a:lnTo>
                <a:lnTo>
                  <a:pt x="552196" y="1969515"/>
                </a:lnTo>
                <a:lnTo>
                  <a:pt x="552196" y="2184908"/>
                </a:lnTo>
                <a:lnTo>
                  <a:pt x="612394" y="2184908"/>
                </a:lnTo>
                <a:lnTo>
                  <a:pt x="612394" y="1923795"/>
                </a:lnTo>
                <a:close/>
              </a:path>
              <a:path w="1395730" h="3521709">
                <a:moveTo>
                  <a:pt x="987805" y="1868423"/>
                </a:moveTo>
                <a:lnTo>
                  <a:pt x="928750" y="1868423"/>
                </a:lnTo>
                <a:lnTo>
                  <a:pt x="928750" y="2184908"/>
                </a:lnTo>
                <a:lnTo>
                  <a:pt x="987805" y="2184908"/>
                </a:lnTo>
                <a:lnTo>
                  <a:pt x="987805" y="1868423"/>
                </a:lnTo>
                <a:close/>
              </a:path>
              <a:path w="1395730" h="3521709">
                <a:moveTo>
                  <a:pt x="1365503" y="1868423"/>
                </a:moveTo>
                <a:lnTo>
                  <a:pt x="1304162" y="1868423"/>
                </a:lnTo>
                <a:lnTo>
                  <a:pt x="1304162" y="2184908"/>
                </a:lnTo>
                <a:lnTo>
                  <a:pt x="1365503" y="2184908"/>
                </a:lnTo>
                <a:lnTo>
                  <a:pt x="1365503" y="1868423"/>
                </a:lnTo>
                <a:close/>
              </a:path>
              <a:path w="1395730" h="3521709">
                <a:moveTo>
                  <a:pt x="1395602" y="1808352"/>
                </a:moveTo>
                <a:lnTo>
                  <a:pt x="739901" y="1808352"/>
                </a:lnTo>
                <a:lnTo>
                  <a:pt x="726801" y="1824150"/>
                </a:lnTo>
                <a:lnTo>
                  <a:pt x="712819" y="1839293"/>
                </a:lnTo>
                <a:lnTo>
                  <a:pt x="697932" y="1853983"/>
                </a:lnTo>
                <a:lnTo>
                  <a:pt x="682116" y="1868423"/>
                </a:lnTo>
                <a:lnTo>
                  <a:pt x="1395602" y="1868423"/>
                </a:lnTo>
                <a:lnTo>
                  <a:pt x="1395602" y="1808352"/>
                </a:lnTo>
                <a:close/>
              </a:path>
              <a:path w="1395730" h="3521709">
                <a:moveTo>
                  <a:pt x="987805" y="1490726"/>
                </a:moveTo>
                <a:lnTo>
                  <a:pt x="928750" y="1490726"/>
                </a:lnTo>
                <a:lnTo>
                  <a:pt x="928750" y="1808352"/>
                </a:lnTo>
                <a:lnTo>
                  <a:pt x="987805" y="1808352"/>
                </a:lnTo>
                <a:lnTo>
                  <a:pt x="987805" y="1490726"/>
                </a:lnTo>
                <a:close/>
              </a:path>
              <a:path w="1395730" h="3521709">
                <a:moveTo>
                  <a:pt x="1365503" y="1490726"/>
                </a:moveTo>
                <a:lnTo>
                  <a:pt x="1304162" y="1490726"/>
                </a:lnTo>
                <a:lnTo>
                  <a:pt x="1304162" y="1808352"/>
                </a:lnTo>
                <a:lnTo>
                  <a:pt x="1365503" y="1808352"/>
                </a:lnTo>
                <a:lnTo>
                  <a:pt x="1365503" y="1490726"/>
                </a:lnTo>
                <a:close/>
              </a:path>
              <a:path w="1395730" h="3521709">
                <a:moveTo>
                  <a:pt x="1395602" y="1430527"/>
                </a:moveTo>
                <a:lnTo>
                  <a:pt x="864996" y="1430527"/>
                </a:lnTo>
                <a:lnTo>
                  <a:pt x="864602" y="1445845"/>
                </a:lnTo>
                <a:lnTo>
                  <a:pt x="863647" y="1461055"/>
                </a:lnTo>
                <a:lnTo>
                  <a:pt x="862478" y="1476051"/>
                </a:lnTo>
                <a:lnTo>
                  <a:pt x="861440" y="1490726"/>
                </a:lnTo>
                <a:lnTo>
                  <a:pt x="1395602" y="1490726"/>
                </a:lnTo>
                <a:lnTo>
                  <a:pt x="1395602" y="1430527"/>
                </a:lnTo>
                <a:close/>
              </a:path>
              <a:path w="1395730" h="3521709">
                <a:moveTo>
                  <a:pt x="987805" y="1114170"/>
                </a:moveTo>
                <a:lnTo>
                  <a:pt x="928750" y="1114170"/>
                </a:lnTo>
                <a:lnTo>
                  <a:pt x="928750" y="1430527"/>
                </a:lnTo>
                <a:lnTo>
                  <a:pt x="987805" y="1430527"/>
                </a:lnTo>
                <a:lnTo>
                  <a:pt x="987805" y="1114170"/>
                </a:lnTo>
                <a:close/>
              </a:path>
              <a:path w="1395730" h="3521709">
                <a:moveTo>
                  <a:pt x="1365503" y="1114170"/>
                </a:moveTo>
                <a:lnTo>
                  <a:pt x="1304162" y="1114170"/>
                </a:lnTo>
                <a:lnTo>
                  <a:pt x="1304162" y="1430527"/>
                </a:lnTo>
                <a:lnTo>
                  <a:pt x="1365503" y="1430527"/>
                </a:lnTo>
                <a:lnTo>
                  <a:pt x="1365503" y="1114170"/>
                </a:lnTo>
                <a:close/>
              </a:path>
              <a:path w="1395730" h="3521709">
                <a:moveTo>
                  <a:pt x="1395602" y="1053973"/>
                </a:moveTo>
                <a:lnTo>
                  <a:pt x="837310" y="1053973"/>
                </a:lnTo>
                <a:lnTo>
                  <a:pt x="838942" y="1069111"/>
                </a:lnTo>
                <a:lnTo>
                  <a:pt x="841775" y="1098960"/>
                </a:lnTo>
                <a:lnTo>
                  <a:pt x="843406" y="1114170"/>
                </a:lnTo>
                <a:lnTo>
                  <a:pt x="1395602" y="1114170"/>
                </a:lnTo>
                <a:lnTo>
                  <a:pt x="1395602" y="1053973"/>
                </a:lnTo>
                <a:close/>
              </a:path>
              <a:path w="1395730" h="3521709">
                <a:moveTo>
                  <a:pt x="987805" y="736345"/>
                </a:moveTo>
                <a:lnTo>
                  <a:pt x="927607" y="736345"/>
                </a:lnTo>
                <a:lnTo>
                  <a:pt x="927607" y="1053973"/>
                </a:lnTo>
                <a:lnTo>
                  <a:pt x="987805" y="1053973"/>
                </a:lnTo>
                <a:lnTo>
                  <a:pt x="987805" y="736345"/>
                </a:lnTo>
                <a:close/>
              </a:path>
              <a:path w="1395730" h="3521709">
                <a:moveTo>
                  <a:pt x="1365503" y="736345"/>
                </a:moveTo>
                <a:lnTo>
                  <a:pt x="1304162" y="736345"/>
                </a:lnTo>
                <a:lnTo>
                  <a:pt x="1304162" y="1053973"/>
                </a:lnTo>
                <a:lnTo>
                  <a:pt x="1365503" y="1053973"/>
                </a:lnTo>
                <a:lnTo>
                  <a:pt x="1365503" y="736345"/>
                </a:lnTo>
                <a:close/>
              </a:path>
              <a:path w="1395730" h="3521709">
                <a:moveTo>
                  <a:pt x="1395602" y="676148"/>
                </a:moveTo>
                <a:lnTo>
                  <a:pt x="837310" y="676148"/>
                </a:lnTo>
                <a:lnTo>
                  <a:pt x="834860" y="692483"/>
                </a:lnTo>
                <a:lnTo>
                  <a:pt x="832850" y="707580"/>
                </a:lnTo>
                <a:lnTo>
                  <a:pt x="831292" y="722010"/>
                </a:lnTo>
                <a:lnTo>
                  <a:pt x="830198" y="736345"/>
                </a:lnTo>
                <a:lnTo>
                  <a:pt x="1395602" y="736345"/>
                </a:lnTo>
                <a:lnTo>
                  <a:pt x="1395602" y="676148"/>
                </a:lnTo>
                <a:close/>
              </a:path>
              <a:path w="1395730" h="3521709">
                <a:moveTo>
                  <a:pt x="1395602" y="299592"/>
                </a:moveTo>
                <a:lnTo>
                  <a:pt x="996187" y="299592"/>
                </a:lnTo>
                <a:lnTo>
                  <a:pt x="977685" y="324211"/>
                </a:lnTo>
                <a:lnTo>
                  <a:pt x="960088" y="349376"/>
                </a:lnTo>
                <a:lnTo>
                  <a:pt x="943395" y="375209"/>
                </a:lnTo>
                <a:lnTo>
                  <a:pt x="927607" y="401827"/>
                </a:lnTo>
                <a:lnTo>
                  <a:pt x="927607" y="676148"/>
                </a:lnTo>
                <a:lnTo>
                  <a:pt x="987805" y="676148"/>
                </a:lnTo>
                <a:lnTo>
                  <a:pt x="987805" y="359790"/>
                </a:lnTo>
                <a:lnTo>
                  <a:pt x="1395602" y="359790"/>
                </a:lnTo>
                <a:lnTo>
                  <a:pt x="1395602" y="299592"/>
                </a:lnTo>
                <a:close/>
              </a:path>
              <a:path w="1395730" h="3521709">
                <a:moveTo>
                  <a:pt x="1365503" y="359790"/>
                </a:moveTo>
                <a:lnTo>
                  <a:pt x="1304162" y="359790"/>
                </a:lnTo>
                <a:lnTo>
                  <a:pt x="1304162" y="676148"/>
                </a:lnTo>
                <a:lnTo>
                  <a:pt x="1365503" y="676148"/>
                </a:lnTo>
                <a:lnTo>
                  <a:pt x="1365503" y="359790"/>
                </a:lnTo>
                <a:close/>
              </a:path>
              <a:path w="1395730" h="3521709">
                <a:moveTo>
                  <a:pt x="1365503" y="0"/>
                </a:moveTo>
                <a:lnTo>
                  <a:pt x="1350186" y="8314"/>
                </a:lnTo>
                <a:lnTo>
                  <a:pt x="1334976" y="16986"/>
                </a:lnTo>
                <a:lnTo>
                  <a:pt x="1319980" y="25896"/>
                </a:lnTo>
                <a:lnTo>
                  <a:pt x="1305305" y="34925"/>
                </a:lnTo>
                <a:lnTo>
                  <a:pt x="1305305" y="299592"/>
                </a:lnTo>
                <a:lnTo>
                  <a:pt x="1365503" y="299592"/>
                </a:lnTo>
                <a:lnTo>
                  <a:pt x="1365503" y="0"/>
                </a:lnTo>
                <a:close/>
              </a:path>
            </a:pathLst>
          </a:custGeom>
          <a:solidFill>
            <a:srgbClr val="452566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38" name="object 38"/>
          <p:cNvSpPr txBox="1"/>
          <p:nvPr/>
        </p:nvSpPr>
        <p:spPr>
          <a:xfrm>
            <a:off x="3578182" y="2386889"/>
            <a:ext cx="639148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What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IS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Statistics?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&amp;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Why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113" dirty="0">
                <a:solidFill>
                  <a:srgbClr val="1C4253"/>
                </a:solidFill>
                <a:latin typeface="Calibri"/>
                <a:cs typeface="Calibri"/>
              </a:rPr>
              <a:t>To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Learn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17" dirty="0">
                <a:solidFill>
                  <a:srgbClr val="1C4253"/>
                </a:solidFill>
                <a:latin typeface="Calibri"/>
                <a:cs typeface="Calibri"/>
              </a:rPr>
              <a:t>It?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78182" y="3379724"/>
            <a:ext cx="186690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3200" b="1" spc="-1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1C4253"/>
                </a:solidFill>
                <a:latin typeface="Calibri"/>
                <a:cs typeface="Calibri"/>
              </a:rPr>
              <a:t>Types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78182" y="4363381"/>
            <a:ext cx="283167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3200" b="1" spc="-1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1C4253"/>
                </a:solidFill>
                <a:latin typeface="Calibri"/>
                <a:cs typeface="Calibri"/>
              </a:rPr>
              <a:t>Description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77130" y="1236882"/>
            <a:ext cx="2145877" cy="842667"/>
          </a:xfrm>
          <a:prstGeom prst="rect">
            <a:avLst/>
          </a:prstGeom>
        </p:spPr>
        <p:txBody>
          <a:bodyPr spcFirstLastPara="1" vert="horz" wrap="square" lIns="0" tIns="8890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70"/>
              </a:spcBef>
            </a:pPr>
            <a:r>
              <a:rPr sz="5334" spc="-7" dirty="0">
                <a:solidFill>
                  <a:srgbClr val="001F5F"/>
                </a:solidFill>
              </a:rPr>
              <a:t>Agenda</a:t>
            </a:r>
            <a:endParaRPr sz="5334"/>
          </a:p>
        </p:txBody>
      </p:sp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01479" y="2448306"/>
            <a:ext cx="93979" cy="10227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46343" y="2448306"/>
            <a:ext cx="94001" cy="1022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1801" y="2448306"/>
            <a:ext cx="93408" cy="10227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09726" y="5679575"/>
            <a:ext cx="399203" cy="423333"/>
            <a:chOff x="314588" y="8519362"/>
            <a:chExt cx="598805" cy="635000"/>
          </a:xfrm>
        </p:grpSpPr>
        <p:sp>
          <p:nvSpPr>
            <p:cNvPr id="46" name="object 46"/>
            <p:cNvSpPr/>
            <p:nvPr/>
          </p:nvSpPr>
          <p:spPr>
            <a:xfrm>
              <a:off x="369942" y="8613850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302196" y="0"/>
                  </a:moveTo>
                  <a:lnTo>
                    <a:pt x="233752" y="17322"/>
                  </a:lnTo>
                  <a:lnTo>
                    <a:pt x="211029" y="54381"/>
                  </a:lnTo>
                  <a:lnTo>
                    <a:pt x="199728" y="186613"/>
                  </a:lnTo>
                  <a:lnTo>
                    <a:pt x="84298" y="178104"/>
                  </a:lnTo>
                  <a:lnTo>
                    <a:pt x="38615" y="187391"/>
                  </a:lnTo>
                  <a:lnTo>
                    <a:pt x="6365" y="224814"/>
                  </a:lnTo>
                  <a:lnTo>
                    <a:pt x="0" y="260524"/>
                  </a:lnTo>
                  <a:lnTo>
                    <a:pt x="8702" y="295613"/>
                  </a:lnTo>
                  <a:lnTo>
                    <a:pt x="33088" y="323185"/>
                  </a:lnTo>
                  <a:lnTo>
                    <a:pt x="73770" y="336346"/>
                  </a:lnTo>
                  <a:lnTo>
                    <a:pt x="189200" y="344855"/>
                  </a:lnTo>
                  <a:lnTo>
                    <a:pt x="180653" y="460324"/>
                  </a:lnTo>
                  <a:lnTo>
                    <a:pt x="188755" y="500529"/>
                  </a:lnTo>
                  <a:lnTo>
                    <a:pt x="212459" y="527400"/>
                  </a:lnTo>
                  <a:lnTo>
                    <a:pt x="245259" y="540456"/>
                  </a:lnTo>
                  <a:lnTo>
                    <a:pt x="280649" y="539213"/>
                  </a:lnTo>
                  <a:lnTo>
                    <a:pt x="321398" y="513519"/>
                  </a:lnTo>
                  <a:lnTo>
                    <a:pt x="337612" y="471944"/>
                  </a:lnTo>
                  <a:lnTo>
                    <a:pt x="346159" y="356539"/>
                  </a:lnTo>
                  <a:lnTo>
                    <a:pt x="461590" y="365048"/>
                  </a:lnTo>
                  <a:lnTo>
                    <a:pt x="505072" y="355154"/>
                  </a:lnTo>
                  <a:lnTo>
                    <a:pt x="536488" y="318641"/>
                  </a:lnTo>
                  <a:lnTo>
                    <a:pt x="542928" y="283816"/>
                  </a:lnTo>
                  <a:lnTo>
                    <a:pt x="534851" y="249436"/>
                  </a:lnTo>
                  <a:lnTo>
                    <a:pt x="511770" y="222017"/>
                  </a:lnTo>
                  <a:lnTo>
                    <a:pt x="473197" y="208076"/>
                  </a:lnTo>
                  <a:lnTo>
                    <a:pt x="357767" y="199567"/>
                  </a:lnTo>
                  <a:lnTo>
                    <a:pt x="366314" y="84124"/>
                  </a:lnTo>
                  <a:lnTo>
                    <a:pt x="359303" y="41930"/>
                  </a:lnTo>
                  <a:lnTo>
                    <a:pt x="335625" y="13756"/>
                  </a:lnTo>
                  <a:lnTo>
                    <a:pt x="302196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3638" y="8538412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302196" y="0"/>
                  </a:moveTo>
                  <a:lnTo>
                    <a:pt x="233746" y="17322"/>
                  </a:lnTo>
                  <a:lnTo>
                    <a:pt x="211025" y="54309"/>
                  </a:lnTo>
                  <a:lnTo>
                    <a:pt x="199735" y="186613"/>
                  </a:lnTo>
                  <a:lnTo>
                    <a:pt x="84305" y="178104"/>
                  </a:lnTo>
                  <a:lnTo>
                    <a:pt x="38610" y="187338"/>
                  </a:lnTo>
                  <a:lnTo>
                    <a:pt x="6365" y="224814"/>
                  </a:lnTo>
                  <a:lnTo>
                    <a:pt x="0" y="260524"/>
                  </a:lnTo>
                  <a:lnTo>
                    <a:pt x="8701" y="295613"/>
                  </a:lnTo>
                  <a:lnTo>
                    <a:pt x="33084" y="323185"/>
                  </a:lnTo>
                  <a:lnTo>
                    <a:pt x="73764" y="336346"/>
                  </a:lnTo>
                  <a:lnTo>
                    <a:pt x="189194" y="344855"/>
                  </a:lnTo>
                  <a:lnTo>
                    <a:pt x="180660" y="460298"/>
                  </a:lnTo>
                  <a:lnTo>
                    <a:pt x="188762" y="500502"/>
                  </a:lnTo>
                  <a:lnTo>
                    <a:pt x="212466" y="527371"/>
                  </a:lnTo>
                  <a:lnTo>
                    <a:pt x="245266" y="540423"/>
                  </a:lnTo>
                  <a:lnTo>
                    <a:pt x="280656" y="539176"/>
                  </a:lnTo>
                  <a:lnTo>
                    <a:pt x="321397" y="513480"/>
                  </a:lnTo>
                  <a:lnTo>
                    <a:pt x="337607" y="471855"/>
                  </a:lnTo>
                  <a:lnTo>
                    <a:pt x="346154" y="356412"/>
                  </a:lnTo>
                  <a:lnTo>
                    <a:pt x="461584" y="365048"/>
                  </a:lnTo>
                  <a:lnTo>
                    <a:pt x="505077" y="355154"/>
                  </a:lnTo>
                  <a:lnTo>
                    <a:pt x="536491" y="318641"/>
                  </a:lnTo>
                  <a:lnTo>
                    <a:pt x="542929" y="283816"/>
                  </a:lnTo>
                  <a:lnTo>
                    <a:pt x="534855" y="249436"/>
                  </a:lnTo>
                  <a:lnTo>
                    <a:pt x="511776" y="222017"/>
                  </a:lnTo>
                  <a:lnTo>
                    <a:pt x="473205" y="208076"/>
                  </a:lnTo>
                  <a:lnTo>
                    <a:pt x="357774" y="199567"/>
                  </a:lnTo>
                  <a:lnTo>
                    <a:pt x="366309" y="84124"/>
                  </a:lnTo>
                  <a:lnTo>
                    <a:pt x="359298" y="41930"/>
                  </a:lnTo>
                  <a:lnTo>
                    <a:pt x="335623" y="13756"/>
                  </a:lnTo>
                  <a:lnTo>
                    <a:pt x="3021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48" name="object 48"/>
            <p:cNvSpPr/>
            <p:nvPr/>
          </p:nvSpPr>
          <p:spPr>
            <a:xfrm>
              <a:off x="333638" y="8538412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27181" y="195376"/>
                  </a:moveTo>
                  <a:lnTo>
                    <a:pt x="6365" y="224814"/>
                  </a:lnTo>
                  <a:lnTo>
                    <a:pt x="0" y="260524"/>
                  </a:lnTo>
                  <a:lnTo>
                    <a:pt x="8701" y="295613"/>
                  </a:lnTo>
                  <a:lnTo>
                    <a:pt x="33084" y="323185"/>
                  </a:lnTo>
                  <a:lnTo>
                    <a:pt x="73764" y="336346"/>
                  </a:lnTo>
                  <a:lnTo>
                    <a:pt x="189194" y="344855"/>
                  </a:lnTo>
                  <a:lnTo>
                    <a:pt x="180660" y="460298"/>
                  </a:lnTo>
                  <a:lnTo>
                    <a:pt x="188762" y="500502"/>
                  </a:lnTo>
                  <a:lnTo>
                    <a:pt x="212466" y="527371"/>
                  </a:lnTo>
                  <a:lnTo>
                    <a:pt x="245266" y="540423"/>
                  </a:lnTo>
                  <a:lnTo>
                    <a:pt x="280656" y="539176"/>
                  </a:lnTo>
                  <a:lnTo>
                    <a:pt x="321397" y="513480"/>
                  </a:lnTo>
                  <a:lnTo>
                    <a:pt x="337607" y="471855"/>
                  </a:lnTo>
                  <a:lnTo>
                    <a:pt x="346154" y="356412"/>
                  </a:lnTo>
                  <a:lnTo>
                    <a:pt x="461584" y="365048"/>
                  </a:lnTo>
                  <a:lnTo>
                    <a:pt x="505077" y="355154"/>
                  </a:lnTo>
                  <a:lnTo>
                    <a:pt x="536491" y="318641"/>
                  </a:lnTo>
                  <a:lnTo>
                    <a:pt x="542929" y="283816"/>
                  </a:lnTo>
                  <a:lnTo>
                    <a:pt x="534855" y="249436"/>
                  </a:lnTo>
                  <a:lnTo>
                    <a:pt x="511776" y="222017"/>
                  </a:lnTo>
                  <a:lnTo>
                    <a:pt x="473205" y="208076"/>
                  </a:lnTo>
                  <a:lnTo>
                    <a:pt x="357774" y="199567"/>
                  </a:lnTo>
                  <a:lnTo>
                    <a:pt x="366309" y="84124"/>
                  </a:lnTo>
                  <a:lnTo>
                    <a:pt x="359298" y="41930"/>
                  </a:lnTo>
                  <a:lnTo>
                    <a:pt x="335623" y="13756"/>
                  </a:lnTo>
                  <a:lnTo>
                    <a:pt x="302196" y="0"/>
                  </a:lnTo>
                  <a:lnTo>
                    <a:pt x="265933" y="1056"/>
                  </a:lnTo>
                  <a:lnTo>
                    <a:pt x="224147" y="27397"/>
                  </a:lnTo>
                  <a:lnTo>
                    <a:pt x="208270" y="71170"/>
                  </a:lnTo>
                  <a:lnTo>
                    <a:pt x="199735" y="186613"/>
                  </a:lnTo>
                  <a:lnTo>
                    <a:pt x="84305" y="178104"/>
                  </a:lnTo>
                  <a:lnTo>
                    <a:pt x="67189" y="178356"/>
                  </a:lnTo>
                  <a:lnTo>
                    <a:pt x="51952" y="181549"/>
                  </a:lnTo>
                  <a:lnTo>
                    <a:pt x="38610" y="187338"/>
                  </a:lnTo>
                  <a:lnTo>
                    <a:pt x="27181" y="195376"/>
                  </a:lnTo>
                  <a:close/>
                </a:path>
              </a:pathLst>
            </a:custGeom>
            <a:ln w="38100">
              <a:solidFill>
                <a:srgbClr val="452566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1554008" y="789457"/>
            <a:ext cx="362797" cy="315383"/>
            <a:chOff x="17331011" y="1184185"/>
            <a:chExt cx="544195" cy="473075"/>
          </a:xfrm>
        </p:grpSpPr>
        <p:sp>
          <p:nvSpPr>
            <p:cNvPr id="50" name="object 50"/>
            <p:cNvSpPr/>
            <p:nvPr/>
          </p:nvSpPr>
          <p:spPr>
            <a:xfrm>
              <a:off x="17402738" y="120323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63806" y="0"/>
                  </a:moveTo>
                  <a:lnTo>
                    <a:pt x="32424" y="12027"/>
                  </a:lnTo>
                  <a:lnTo>
                    <a:pt x="9192" y="36289"/>
                  </a:lnTo>
                  <a:lnTo>
                    <a:pt x="0" y="68876"/>
                  </a:lnTo>
                  <a:lnTo>
                    <a:pt x="10739" y="105880"/>
                  </a:lnTo>
                  <a:lnTo>
                    <a:pt x="202001" y="393408"/>
                  </a:lnTo>
                  <a:lnTo>
                    <a:pt x="231999" y="417567"/>
                  </a:lnTo>
                  <a:lnTo>
                    <a:pt x="265619" y="421663"/>
                  </a:lnTo>
                  <a:lnTo>
                    <a:pt x="296981" y="409616"/>
                  </a:lnTo>
                  <a:lnTo>
                    <a:pt x="320205" y="385346"/>
                  </a:lnTo>
                  <a:lnTo>
                    <a:pt x="329410" y="352771"/>
                  </a:lnTo>
                  <a:lnTo>
                    <a:pt x="318714" y="315811"/>
                  </a:lnTo>
                  <a:lnTo>
                    <a:pt x="127452" y="28283"/>
                  </a:lnTo>
                  <a:lnTo>
                    <a:pt x="97446" y="4115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51" name="object 51"/>
            <p:cNvSpPr/>
            <p:nvPr/>
          </p:nvSpPr>
          <p:spPr>
            <a:xfrm>
              <a:off x="17402738" y="120323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127452" y="28283"/>
                  </a:moveTo>
                  <a:lnTo>
                    <a:pt x="97446" y="4115"/>
                  </a:lnTo>
                  <a:lnTo>
                    <a:pt x="63806" y="0"/>
                  </a:lnTo>
                  <a:lnTo>
                    <a:pt x="32424" y="12027"/>
                  </a:lnTo>
                  <a:lnTo>
                    <a:pt x="9192" y="36289"/>
                  </a:lnTo>
                  <a:lnTo>
                    <a:pt x="0" y="68876"/>
                  </a:lnTo>
                  <a:lnTo>
                    <a:pt x="10739" y="105880"/>
                  </a:lnTo>
                  <a:lnTo>
                    <a:pt x="202001" y="393408"/>
                  </a:lnTo>
                  <a:lnTo>
                    <a:pt x="231999" y="417567"/>
                  </a:lnTo>
                  <a:lnTo>
                    <a:pt x="265619" y="421663"/>
                  </a:lnTo>
                  <a:lnTo>
                    <a:pt x="296981" y="409616"/>
                  </a:lnTo>
                  <a:lnTo>
                    <a:pt x="320205" y="385346"/>
                  </a:lnTo>
                  <a:lnTo>
                    <a:pt x="329410" y="352771"/>
                  </a:lnTo>
                  <a:lnTo>
                    <a:pt x="318714" y="315811"/>
                  </a:lnTo>
                  <a:lnTo>
                    <a:pt x="127452" y="2828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630315" y="1224315"/>
              <a:ext cx="179937" cy="1782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331011" y="1433385"/>
              <a:ext cx="177827" cy="1784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467171" y="121609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63791" y="0"/>
                  </a:moveTo>
                  <a:lnTo>
                    <a:pt x="32428" y="12057"/>
                  </a:lnTo>
                  <a:lnTo>
                    <a:pt x="9204" y="36350"/>
                  </a:lnTo>
                  <a:lnTo>
                    <a:pt x="0" y="68961"/>
                  </a:lnTo>
                  <a:lnTo>
                    <a:pt x="10695" y="105974"/>
                  </a:lnTo>
                  <a:lnTo>
                    <a:pt x="201957" y="393502"/>
                  </a:lnTo>
                  <a:lnTo>
                    <a:pt x="231964" y="417661"/>
                  </a:lnTo>
                  <a:lnTo>
                    <a:pt x="265608" y="421757"/>
                  </a:lnTo>
                  <a:lnTo>
                    <a:pt x="297001" y="409710"/>
                  </a:lnTo>
                  <a:lnTo>
                    <a:pt x="320255" y="385440"/>
                  </a:lnTo>
                  <a:lnTo>
                    <a:pt x="329483" y="352865"/>
                  </a:lnTo>
                  <a:lnTo>
                    <a:pt x="318797" y="315905"/>
                  </a:lnTo>
                  <a:lnTo>
                    <a:pt x="127408" y="28250"/>
                  </a:lnTo>
                  <a:lnTo>
                    <a:pt x="97411" y="4092"/>
                  </a:lnTo>
                  <a:lnTo>
                    <a:pt x="637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467171" y="121609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127408" y="28250"/>
                  </a:moveTo>
                  <a:lnTo>
                    <a:pt x="97411" y="4092"/>
                  </a:lnTo>
                  <a:lnTo>
                    <a:pt x="63791" y="0"/>
                  </a:lnTo>
                  <a:lnTo>
                    <a:pt x="32428" y="12057"/>
                  </a:lnTo>
                  <a:lnTo>
                    <a:pt x="9204" y="36350"/>
                  </a:lnTo>
                  <a:lnTo>
                    <a:pt x="0" y="68961"/>
                  </a:lnTo>
                  <a:lnTo>
                    <a:pt x="10695" y="105974"/>
                  </a:lnTo>
                  <a:lnTo>
                    <a:pt x="201957" y="393502"/>
                  </a:lnTo>
                  <a:lnTo>
                    <a:pt x="231964" y="417661"/>
                  </a:lnTo>
                  <a:lnTo>
                    <a:pt x="265608" y="421757"/>
                  </a:lnTo>
                  <a:lnTo>
                    <a:pt x="297001" y="409710"/>
                  </a:lnTo>
                  <a:lnTo>
                    <a:pt x="320255" y="385440"/>
                  </a:lnTo>
                  <a:lnTo>
                    <a:pt x="329483" y="352865"/>
                  </a:lnTo>
                  <a:lnTo>
                    <a:pt x="318797" y="315905"/>
                  </a:lnTo>
                  <a:lnTo>
                    <a:pt x="127408" y="282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694720" y="1237216"/>
              <a:ext cx="179994" cy="1783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395454" y="1446339"/>
              <a:ext cx="177774" cy="178397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2960031" y="247006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0"/>
                </a:lnTo>
                <a:lnTo>
                  <a:pt x="246252" y="26034"/>
                </a:lnTo>
                <a:lnTo>
                  <a:pt x="204342" y="45211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69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438"/>
                </a:lnTo>
                <a:lnTo>
                  <a:pt x="0" y="385825"/>
                </a:lnTo>
                <a:lnTo>
                  <a:pt x="2920" y="434213"/>
                </a:lnTo>
                <a:lnTo>
                  <a:pt x="11811" y="480694"/>
                </a:lnTo>
                <a:lnTo>
                  <a:pt x="25907" y="525144"/>
                </a:lnTo>
                <a:lnTo>
                  <a:pt x="45212" y="567181"/>
                </a:lnTo>
                <a:lnTo>
                  <a:pt x="69087" y="606171"/>
                </a:lnTo>
                <a:lnTo>
                  <a:pt x="97281" y="641985"/>
                </a:lnTo>
                <a:lnTo>
                  <a:pt x="129539" y="674115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6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6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5"/>
                </a:lnTo>
                <a:lnTo>
                  <a:pt x="674115" y="641985"/>
                </a:lnTo>
                <a:lnTo>
                  <a:pt x="702437" y="606171"/>
                </a:lnTo>
                <a:lnTo>
                  <a:pt x="726313" y="567181"/>
                </a:lnTo>
                <a:lnTo>
                  <a:pt x="745489" y="525144"/>
                </a:lnTo>
                <a:lnTo>
                  <a:pt x="759713" y="480694"/>
                </a:lnTo>
                <a:lnTo>
                  <a:pt x="768476" y="434213"/>
                </a:lnTo>
                <a:lnTo>
                  <a:pt x="771525" y="385825"/>
                </a:lnTo>
                <a:lnTo>
                  <a:pt x="768476" y="337438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69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1"/>
                </a:lnTo>
                <a:lnTo>
                  <a:pt x="525144" y="26034"/>
                </a:lnTo>
                <a:lnTo>
                  <a:pt x="480694" y="11810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59" name="object 59"/>
          <p:cNvSpPr/>
          <p:nvPr/>
        </p:nvSpPr>
        <p:spPr>
          <a:xfrm>
            <a:off x="2960031" y="342265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1"/>
                </a:lnTo>
                <a:lnTo>
                  <a:pt x="246252" y="25908"/>
                </a:lnTo>
                <a:lnTo>
                  <a:pt x="204342" y="45212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70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312"/>
                </a:lnTo>
                <a:lnTo>
                  <a:pt x="0" y="385699"/>
                </a:lnTo>
                <a:lnTo>
                  <a:pt x="2920" y="434213"/>
                </a:lnTo>
                <a:lnTo>
                  <a:pt x="11811" y="480695"/>
                </a:lnTo>
                <a:lnTo>
                  <a:pt x="25907" y="525145"/>
                </a:lnTo>
                <a:lnTo>
                  <a:pt x="45212" y="567054"/>
                </a:lnTo>
                <a:lnTo>
                  <a:pt x="69087" y="606171"/>
                </a:lnTo>
                <a:lnTo>
                  <a:pt x="97281" y="641985"/>
                </a:lnTo>
                <a:lnTo>
                  <a:pt x="129539" y="674115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6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6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5"/>
                </a:lnTo>
                <a:lnTo>
                  <a:pt x="674115" y="641985"/>
                </a:lnTo>
                <a:lnTo>
                  <a:pt x="702437" y="606171"/>
                </a:lnTo>
                <a:lnTo>
                  <a:pt x="726313" y="567054"/>
                </a:lnTo>
                <a:lnTo>
                  <a:pt x="745489" y="525145"/>
                </a:lnTo>
                <a:lnTo>
                  <a:pt x="759713" y="480695"/>
                </a:lnTo>
                <a:lnTo>
                  <a:pt x="768476" y="434213"/>
                </a:lnTo>
                <a:lnTo>
                  <a:pt x="771525" y="385699"/>
                </a:lnTo>
                <a:lnTo>
                  <a:pt x="768476" y="337312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70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2"/>
                </a:lnTo>
                <a:lnTo>
                  <a:pt x="525144" y="25908"/>
                </a:lnTo>
                <a:lnTo>
                  <a:pt x="480694" y="11811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60" name="object 60"/>
          <p:cNvSpPr/>
          <p:nvPr/>
        </p:nvSpPr>
        <p:spPr>
          <a:xfrm>
            <a:off x="2960031" y="438785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1"/>
                </a:lnTo>
                <a:lnTo>
                  <a:pt x="246252" y="25908"/>
                </a:lnTo>
                <a:lnTo>
                  <a:pt x="204342" y="45212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70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312"/>
                </a:lnTo>
                <a:lnTo>
                  <a:pt x="0" y="385699"/>
                </a:lnTo>
                <a:lnTo>
                  <a:pt x="2920" y="434213"/>
                </a:lnTo>
                <a:lnTo>
                  <a:pt x="11811" y="480694"/>
                </a:lnTo>
                <a:lnTo>
                  <a:pt x="25907" y="525144"/>
                </a:lnTo>
                <a:lnTo>
                  <a:pt x="45212" y="567055"/>
                </a:lnTo>
                <a:lnTo>
                  <a:pt x="69087" y="606170"/>
                </a:lnTo>
                <a:lnTo>
                  <a:pt x="97281" y="641985"/>
                </a:lnTo>
                <a:lnTo>
                  <a:pt x="129539" y="674116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7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7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6"/>
                </a:lnTo>
                <a:lnTo>
                  <a:pt x="674115" y="641985"/>
                </a:lnTo>
                <a:lnTo>
                  <a:pt x="702437" y="606170"/>
                </a:lnTo>
                <a:lnTo>
                  <a:pt x="726313" y="567055"/>
                </a:lnTo>
                <a:lnTo>
                  <a:pt x="745489" y="525144"/>
                </a:lnTo>
                <a:lnTo>
                  <a:pt x="759713" y="480694"/>
                </a:lnTo>
                <a:lnTo>
                  <a:pt x="768476" y="434213"/>
                </a:lnTo>
                <a:lnTo>
                  <a:pt x="771525" y="385699"/>
                </a:lnTo>
                <a:lnTo>
                  <a:pt x="768476" y="337312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70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2"/>
                </a:lnTo>
                <a:lnTo>
                  <a:pt x="525144" y="25908"/>
                </a:lnTo>
                <a:lnTo>
                  <a:pt x="480694" y="11811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61" name="object 61"/>
          <p:cNvSpPr txBox="1"/>
          <p:nvPr/>
        </p:nvSpPr>
        <p:spPr>
          <a:xfrm>
            <a:off x="3111500" y="2512652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11500" y="3465406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11500" y="4430657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9399" y="4131691"/>
              <a:ext cx="6781800" cy="43434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6818" y="1099396"/>
            <a:ext cx="5949950" cy="177869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2700" b="1" spc="-13" dirty="0">
                <a:solidFill>
                  <a:srgbClr val="1C4253"/>
                </a:solidFill>
                <a:latin typeface="Calibri"/>
                <a:cs typeface="Calibri"/>
              </a:rPr>
              <a:t>Right-</a:t>
            </a:r>
            <a:r>
              <a:rPr sz="2700" b="1" dirty="0">
                <a:solidFill>
                  <a:srgbClr val="1C4253"/>
                </a:solidFill>
                <a:latin typeface="Calibri"/>
                <a:cs typeface="Calibri"/>
              </a:rPr>
              <a:t>Skewed</a:t>
            </a:r>
            <a:r>
              <a:rPr sz="2700" b="1" spc="-9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700" b="1" spc="-7" dirty="0">
                <a:solidFill>
                  <a:srgbClr val="1C4253"/>
                </a:solidFill>
                <a:latin typeface="Calibri"/>
                <a:cs typeface="Calibri"/>
              </a:rPr>
              <a:t>(Positively):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587"/>
              </a:spcBef>
            </a:pPr>
            <a:endParaRPr sz="2700">
              <a:latin typeface="Calibri"/>
              <a:cs typeface="Calibri"/>
            </a:endParaRPr>
          </a:p>
          <a:p>
            <a:pPr marL="60963" marR="3387">
              <a:lnSpc>
                <a:spcPct val="100499"/>
              </a:lnSpc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positively</a:t>
            </a:r>
            <a:r>
              <a:rPr sz="2800" spc="-87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skewed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distribution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7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distribution</a:t>
            </a:r>
            <a:r>
              <a:rPr sz="2800" spc="-3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tail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</a:t>
            </a:r>
            <a:r>
              <a:rPr sz="2800" spc="-6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side.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3199" y="4305300"/>
              <a:ext cx="6934200" cy="40386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6819" y="1111588"/>
            <a:ext cx="5669703" cy="184281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2700" b="1" spc="-40" dirty="0">
                <a:solidFill>
                  <a:srgbClr val="1C4253"/>
                </a:solidFill>
              </a:rPr>
              <a:t>Left-</a:t>
            </a:r>
            <a:r>
              <a:rPr sz="2700" b="1" spc="-30" dirty="0">
                <a:solidFill>
                  <a:srgbClr val="1C4253"/>
                </a:solidFill>
              </a:rPr>
              <a:t>Skewed</a:t>
            </a:r>
            <a:r>
              <a:rPr sz="2700" b="1" spc="-157" dirty="0">
                <a:solidFill>
                  <a:srgbClr val="1C4253"/>
                </a:solidFill>
              </a:rPr>
              <a:t> </a:t>
            </a:r>
            <a:r>
              <a:rPr sz="2700" b="1" spc="-7" dirty="0">
                <a:solidFill>
                  <a:srgbClr val="1C4253"/>
                </a:solidFill>
              </a:rPr>
              <a:t>(negatively):</a:t>
            </a:r>
            <a:endParaRPr sz="2700"/>
          </a:p>
          <a:p>
            <a:pPr>
              <a:spcBef>
                <a:spcPts val="1080"/>
              </a:spcBef>
            </a:pPr>
            <a:endParaRPr sz="2700"/>
          </a:p>
          <a:p>
            <a:pPr marL="60963" marR="3387">
              <a:lnSpc>
                <a:spcPct val="100499"/>
              </a:lnSpc>
              <a:spcBef>
                <a:spcPts val="3"/>
              </a:spcBef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negatively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skewed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distribution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7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distribution</a:t>
            </a:r>
            <a:r>
              <a:rPr sz="2800" spc="-3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tail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47" dirty="0">
                <a:latin typeface="Calibri"/>
                <a:cs typeface="Calibri"/>
              </a:rPr>
              <a:t> </a:t>
            </a:r>
            <a:r>
              <a:rPr sz="2800" spc="-13" dirty="0">
                <a:latin typeface="Calibri"/>
                <a:cs typeface="Calibri"/>
              </a:rPr>
              <a:t>side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1800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MEAN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3693" y="4076700"/>
              <a:ext cx="6953250" cy="43434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50765" y="1021334"/>
            <a:ext cx="5926667" cy="215571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2700" b="1" spc="-7" dirty="0">
                <a:solidFill>
                  <a:srgbClr val="1C4253"/>
                </a:solidFill>
              </a:rPr>
              <a:t>Symmetric:</a:t>
            </a:r>
            <a:endParaRPr sz="2700"/>
          </a:p>
          <a:p>
            <a:pPr>
              <a:lnSpc>
                <a:spcPct val="100000"/>
              </a:lnSpc>
            </a:pPr>
            <a:endParaRPr sz="2700"/>
          </a:p>
          <a:p>
            <a:pPr>
              <a:spcBef>
                <a:spcPts val="253"/>
              </a:spcBef>
            </a:pPr>
            <a:endParaRPr sz="2700"/>
          </a:p>
          <a:p>
            <a:pPr marL="53766" marR="3387">
              <a:lnSpc>
                <a:spcPct val="100499"/>
              </a:lnSpc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symmetric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distribution</a:t>
            </a:r>
            <a:r>
              <a:rPr sz="2800" spc="-3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distribution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balanced</a:t>
            </a:r>
            <a:r>
              <a:rPr sz="2800" spc="-6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left</a:t>
            </a:r>
            <a:r>
              <a:rPr sz="2800" spc="-6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right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tails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80110" y="1564509"/>
            <a:ext cx="7013363" cy="534463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1499522" algn="l"/>
              </a:tabLst>
            </a:pPr>
            <a:r>
              <a:rPr sz="3334" dirty="0">
                <a:solidFill>
                  <a:srgbClr val="1C4253"/>
                </a:solidFill>
              </a:rPr>
              <a:t>So,</a:t>
            </a:r>
            <a:r>
              <a:rPr sz="3334" spc="-53" dirty="0">
                <a:solidFill>
                  <a:srgbClr val="1C4253"/>
                </a:solidFill>
              </a:rPr>
              <a:t> </a:t>
            </a:r>
            <a:r>
              <a:rPr sz="3334" spc="-17" dirty="0">
                <a:solidFill>
                  <a:srgbClr val="1C4253"/>
                </a:solidFill>
              </a:rPr>
              <a:t>how</a:t>
            </a:r>
            <a:r>
              <a:rPr sz="3334" dirty="0">
                <a:solidFill>
                  <a:srgbClr val="1C4253"/>
                </a:solidFill>
              </a:rPr>
              <a:t>	are</a:t>
            </a:r>
            <a:r>
              <a:rPr sz="3334" spc="-43" dirty="0">
                <a:solidFill>
                  <a:srgbClr val="1C4253"/>
                </a:solidFill>
              </a:rPr>
              <a:t> </a:t>
            </a:r>
            <a:r>
              <a:rPr sz="3334" dirty="0">
                <a:solidFill>
                  <a:srgbClr val="1C4253"/>
                </a:solidFill>
              </a:rPr>
              <a:t>we</a:t>
            </a:r>
            <a:r>
              <a:rPr sz="3334" spc="-60" dirty="0">
                <a:solidFill>
                  <a:srgbClr val="1C4253"/>
                </a:solidFill>
              </a:rPr>
              <a:t> </a:t>
            </a:r>
            <a:r>
              <a:rPr sz="3334" dirty="0">
                <a:solidFill>
                  <a:srgbClr val="1C4253"/>
                </a:solidFill>
              </a:rPr>
              <a:t>gonna</a:t>
            </a:r>
            <a:r>
              <a:rPr sz="3334" spc="-50" dirty="0">
                <a:solidFill>
                  <a:srgbClr val="1C4253"/>
                </a:solidFill>
              </a:rPr>
              <a:t> </a:t>
            </a:r>
            <a:r>
              <a:rPr sz="3334" dirty="0">
                <a:solidFill>
                  <a:srgbClr val="1C4253"/>
                </a:solidFill>
              </a:rPr>
              <a:t>find</a:t>
            </a:r>
            <a:r>
              <a:rPr sz="3334" spc="-40" dirty="0">
                <a:solidFill>
                  <a:srgbClr val="1C4253"/>
                </a:solidFill>
              </a:rPr>
              <a:t> </a:t>
            </a:r>
            <a:r>
              <a:rPr sz="3334" dirty="0">
                <a:solidFill>
                  <a:srgbClr val="1C4253"/>
                </a:solidFill>
              </a:rPr>
              <a:t>the</a:t>
            </a:r>
            <a:r>
              <a:rPr sz="3334" spc="-43" dirty="0">
                <a:solidFill>
                  <a:srgbClr val="1C4253"/>
                </a:solidFill>
              </a:rPr>
              <a:t> </a:t>
            </a:r>
            <a:r>
              <a:rPr sz="3334" spc="-7" dirty="0">
                <a:solidFill>
                  <a:srgbClr val="1C4253"/>
                </a:solidFill>
              </a:rPr>
              <a:t>average?</a:t>
            </a:r>
            <a:endParaRPr sz="3334"/>
          </a:p>
        </p:txBody>
      </p:sp>
      <p:grpSp>
        <p:nvGrpSpPr>
          <p:cNvPr id="14" name="object 14"/>
          <p:cNvGrpSpPr/>
          <p:nvPr/>
        </p:nvGrpSpPr>
        <p:grpSpPr>
          <a:xfrm>
            <a:off x="8409517" y="2327740"/>
            <a:ext cx="2738543" cy="3077210"/>
            <a:chOff x="12614275" y="3491610"/>
            <a:chExt cx="4107815" cy="461581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14275" y="3491610"/>
              <a:ext cx="4107307" cy="40035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044930" y="7614157"/>
              <a:ext cx="807085" cy="250825"/>
            </a:xfrm>
            <a:custGeom>
              <a:avLst/>
              <a:gdLst/>
              <a:ahLst/>
              <a:cxnLst/>
              <a:rect l="l" t="t" r="r" b="b"/>
              <a:pathLst>
                <a:path w="807084" h="250825">
                  <a:moveTo>
                    <a:pt x="772540" y="0"/>
                  </a:moveTo>
                  <a:lnTo>
                    <a:pt x="753871" y="1016"/>
                  </a:lnTo>
                  <a:lnTo>
                    <a:pt x="708151" y="13208"/>
                  </a:lnTo>
                  <a:lnTo>
                    <a:pt x="662431" y="23749"/>
                  </a:lnTo>
                  <a:lnTo>
                    <a:pt x="616711" y="32512"/>
                  </a:lnTo>
                  <a:lnTo>
                    <a:pt x="570991" y="39751"/>
                  </a:lnTo>
                  <a:lnTo>
                    <a:pt x="519302" y="45847"/>
                  </a:lnTo>
                  <a:lnTo>
                    <a:pt x="467740" y="50038"/>
                  </a:lnTo>
                  <a:lnTo>
                    <a:pt x="416051" y="52070"/>
                  </a:lnTo>
                  <a:lnTo>
                    <a:pt x="364362" y="52070"/>
                  </a:lnTo>
                  <a:lnTo>
                    <a:pt x="312673" y="50165"/>
                  </a:lnTo>
                  <a:lnTo>
                    <a:pt x="260984" y="46228"/>
                  </a:lnTo>
                  <a:lnTo>
                    <a:pt x="209296" y="40386"/>
                  </a:lnTo>
                  <a:lnTo>
                    <a:pt x="157606" y="32639"/>
                  </a:lnTo>
                  <a:lnTo>
                    <a:pt x="105790" y="22860"/>
                  </a:lnTo>
                  <a:lnTo>
                    <a:pt x="53975" y="11303"/>
                  </a:lnTo>
                  <a:lnTo>
                    <a:pt x="37464" y="10414"/>
                  </a:lnTo>
                  <a:lnTo>
                    <a:pt x="22478" y="15494"/>
                  </a:lnTo>
                  <a:lnTo>
                    <a:pt x="10794" y="25654"/>
                  </a:lnTo>
                  <a:lnTo>
                    <a:pt x="3936" y="39751"/>
                  </a:lnTo>
                  <a:lnTo>
                    <a:pt x="0" y="68199"/>
                  </a:lnTo>
                  <a:lnTo>
                    <a:pt x="10032" y="125730"/>
                  </a:lnTo>
                  <a:lnTo>
                    <a:pt x="42925" y="171450"/>
                  </a:lnTo>
                  <a:lnTo>
                    <a:pt x="91693" y="191643"/>
                  </a:lnTo>
                  <a:lnTo>
                    <a:pt x="140588" y="208788"/>
                  </a:lnTo>
                  <a:lnTo>
                    <a:pt x="189610" y="223139"/>
                  </a:lnTo>
                  <a:lnTo>
                    <a:pt x="238759" y="234442"/>
                  </a:lnTo>
                  <a:lnTo>
                    <a:pt x="287908" y="242824"/>
                  </a:lnTo>
                  <a:lnTo>
                    <a:pt x="337311" y="248285"/>
                  </a:lnTo>
                  <a:lnTo>
                    <a:pt x="386714" y="250698"/>
                  </a:lnTo>
                  <a:lnTo>
                    <a:pt x="436244" y="250063"/>
                  </a:lnTo>
                  <a:lnTo>
                    <a:pt x="485901" y="246507"/>
                  </a:lnTo>
                  <a:lnTo>
                    <a:pt x="535685" y="240030"/>
                  </a:lnTo>
                  <a:lnTo>
                    <a:pt x="579754" y="231648"/>
                  </a:lnTo>
                  <a:lnTo>
                    <a:pt x="623950" y="220980"/>
                  </a:lnTo>
                  <a:lnTo>
                    <a:pt x="668273" y="207899"/>
                  </a:lnTo>
                  <a:lnTo>
                    <a:pt x="712596" y="192405"/>
                  </a:lnTo>
                  <a:lnTo>
                    <a:pt x="769492" y="167259"/>
                  </a:lnTo>
                  <a:lnTo>
                    <a:pt x="790701" y="133350"/>
                  </a:lnTo>
                  <a:lnTo>
                    <a:pt x="807084" y="70485"/>
                  </a:lnTo>
                  <a:lnTo>
                    <a:pt x="807084" y="35941"/>
                  </a:lnTo>
                  <a:lnTo>
                    <a:pt x="801623" y="19050"/>
                  </a:lnTo>
                  <a:lnTo>
                    <a:pt x="789304" y="6477"/>
                  </a:lnTo>
                  <a:lnTo>
                    <a:pt x="772540" y="0"/>
                  </a:lnTo>
                  <a:close/>
                </a:path>
              </a:pathLst>
            </a:custGeom>
            <a:solidFill>
              <a:srgbClr val="00C1C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80616" y="7614157"/>
              <a:ext cx="271780" cy="240029"/>
            </a:xfrm>
            <a:custGeom>
              <a:avLst/>
              <a:gdLst/>
              <a:ahLst/>
              <a:cxnLst/>
              <a:rect l="l" t="t" r="r" b="b"/>
              <a:pathLst>
                <a:path w="271780" h="240029">
                  <a:moveTo>
                    <a:pt x="236855" y="0"/>
                  </a:moveTo>
                  <a:lnTo>
                    <a:pt x="218186" y="1016"/>
                  </a:lnTo>
                  <a:lnTo>
                    <a:pt x="172466" y="13208"/>
                  </a:lnTo>
                  <a:lnTo>
                    <a:pt x="126746" y="23749"/>
                  </a:lnTo>
                  <a:lnTo>
                    <a:pt x="81026" y="32512"/>
                  </a:lnTo>
                  <a:lnTo>
                    <a:pt x="35305" y="39751"/>
                  </a:lnTo>
                  <a:lnTo>
                    <a:pt x="60705" y="87249"/>
                  </a:lnTo>
                  <a:lnTo>
                    <a:pt x="68707" y="130683"/>
                  </a:lnTo>
                  <a:lnTo>
                    <a:pt x="60578" y="170561"/>
                  </a:lnTo>
                  <a:lnTo>
                    <a:pt x="37338" y="206883"/>
                  </a:lnTo>
                  <a:lnTo>
                    <a:pt x="0" y="239903"/>
                  </a:lnTo>
                  <a:lnTo>
                    <a:pt x="44069" y="231648"/>
                  </a:lnTo>
                  <a:lnTo>
                    <a:pt x="88265" y="220980"/>
                  </a:lnTo>
                  <a:lnTo>
                    <a:pt x="132588" y="207899"/>
                  </a:lnTo>
                  <a:lnTo>
                    <a:pt x="176911" y="192405"/>
                  </a:lnTo>
                  <a:lnTo>
                    <a:pt x="233807" y="167132"/>
                  </a:lnTo>
                  <a:lnTo>
                    <a:pt x="255016" y="133350"/>
                  </a:lnTo>
                  <a:lnTo>
                    <a:pt x="271399" y="70485"/>
                  </a:lnTo>
                  <a:lnTo>
                    <a:pt x="271399" y="35941"/>
                  </a:lnTo>
                  <a:lnTo>
                    <a:pt x="265938" y="19050"/>
                  </a:lnTo>
                  <a:lnTo>
                    <a:pt x="253619" y="6477"/>
                  </a:lnTo>
                  <a:lnTo>
                    <a:pt x="236855" y="0"/>
                  </a:lnTo>
                  <a:close/>
                </a:path>
              </a:pathLst>
            </a:custGeom>
            <a:solidFill>
              <a:srgbClr val="34CCCD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49832" y="7934578"/>
              <a:ext cx="588010" cy="172720"/>
            </a:xfrm>
            <a:custGeom>
              <a:avLst/>
              <a:gdLst/>
              <a:ahLst/>
              <a:cxnLst/>
              <a:rect l="l" t="t" r="r" b="b"/>
              <a:pathLst>
                <a:path w="588009" h="172720">
                  <a:moveTo>
                    <a:pt x="528573" y="0"/>
                  </a:moveTo>
                  <a:lnTo>
                    <a:pt x="484377" y="6223"/>
                  </a:lnTo>
                  <a:lnTo>
                    <a:pt x="439292" y="11430"/>
                  </a:lnTo>
                  <a:lnTo>
                    <a:pt x="393573" y="15494"/>
                  </a:lnTo>
                  <a:lnTo>
                    <a:pt x="347217" y="18415"/>
                  </a:lnTo>
                  <a:lnTo>
                    <a:pt x="300227" y="20447"/>
                  </a:lnTo>
                  <a:lnTo>
                    <a:pt x="252475" y="21590"/>
                  </a:lnTo>
                  <a:lnTo>
                    <a:pt x="203961" y="21844"/>
                  </a:lnTo>
                  <a:lnTo>
                    <a:pt x="154939" y="21209"/>
                  </a:lnTo>
                  <a:lnTo>
                    <a:pt x="105282" y="19685"/>
                  </a:lnTo>
                  <a:lnTo>
                    <a:pt x="54990" y="17526"/>
                  </a:lnTo>
                  <a:lnTo>
                    <a:pt x="31369" y="21336"/>
                  </a:lnTo>
                  <a:lnTo>
                    <a:pt x="12826" y="33909"/>
                  </a:lnTo>
                  <a:lnTo>
                    <a:pt x="1523" y="52705"/>
                  </a:lnTo>
                  <a:lnTo>
                    <a:pt x="0" y="75184"/>
                  </a:lnTo>
                  <a:lnTo>
                    <a:pt x="19176" y="118491"/>
                  </a:lnTo>
                  <a:lnTo>
                    <a:pt x="57784" y="153924"/>
                  </a:lnTo>
                  <a:lnTo>
                    <a:pt x="109219" y="169291"/>
                  </a:lnTo>
                  <a:lnTo>
                    <a:pt x="161925" y="171958"/>
                  </a:lnTo>
                  <a:lnTo>
                    <a:pt x="214121" y="172593"/>
                  </a:lnTo>
                  <a:lnTo>
                    <a:pt x="265556" y="171196"/>
                  </a:lnTo>
                  <a:lnTo>
                    <a:pt x="316483" y="167767"/>
                  </a:lnTo>
                  <a:lnTo>
                    <a:pt x="366648" y="162179"/>
                  </a:lnTo>
                  <a:lnTo>
                    <a:pt x="443229" y="149606"/>
                  </a:lnTo>
                  <a:lnTo>
                    <a:pt x="496569" y="137541"/>
                  </a:lnTo>
                  <a:lnTo>
                    <a:pt x="556767" y="113030"/>
                  </a:lnTo>
                  <a:lnTo>
                    <a:pt x="586231" y="65659"/>
                  </a:lnTo>
                  <a:lnTo>
                    <a:pt x="587882" y="59563"/>
                  </a:lnTo>
                  <a:lnTo>
                    <a:pt x="587121" y="35179"/>
                  </a:lnTo>
                  <a:lnTo>
                    <a:pt x="574928" y="14859"/>
                  </a:lnTo>
                  <a:lnTo>
                    <a:pt x="554354" y="2159"/>
                  </a:lnTo>
                  <a:lnTo>
                    <a:pt x="528573" y="0"/>
                  </a:lnTo>
                  <a:close/>
                </a:path>
              </a:pathLst>
            </a:custGeom>
            <a:solidFill>
              <a:srgbClr val="00C1C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66138" y="7934553"/>
              <a:ext cx="171576" cy="154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05400" y="7034911"/>
              <a:ext cx="8153400" cy="675640"/>
            </a:xfrm>
            <a:custGeom>
              <a:avLst/>
              <a:gdLst/>
              <a:ahLst/>
              <a:cxnLst/>
              <a:rect l="l" t="t" r="r" b="b"/>
              <a:pathLst>
                <a:path w="8153400" h="675640">
                  <a:moveTo>
                    <a:pt x="3276600" y="66039"/>
                  </a:moveTo>
                  <a:lnTo>
                    <a:pt x="3275258" y="135948"/>
                  </a:lnTo>
                  <a:lnTo>
                    <a:pt x="3271438" y="200112"/>
                  </a:lnTo>
                  <a:lnTo>
                    <a:pt x="3265443" y="256704"/>
                  </a:lnTo>
                  <a:lnTo>
                    <a:pt x="3257577" y="303899"/>
                  </a:lnTo>
                  <a:lnTo>
                    <a:pt x="3237451" y="362793"/>
                  </a:lnTo>
                  <a:lnTo>
                    <a:pt x="3225800" y="370839"/>
                  </a:lnTo>
                  <a:lnTo>
                    <a:pt x="1689100" y="370839"/>
                  </a:lnTo>
                  <a:lnTo>
                    <a:pt x="1677448" y="378893"/>
                  </a:lnTo>
                  <a:lnTo>
                    <a:pt x="1657322" y="437820"/>
                  </a:lnTo>
                  <a:lnTo>
                    <a:pt x="1649456" y="485028"/>
                  </a:lnTo>
                  <a:lnTo>
                    <a:pt x="1643461" y="541623"/>
                  </a:lnTo>
                  <a:lnTo>
                    <a:pt x="1639641" y="605771"/>
                  </a:lnTo>
                  <a:lnTo>
                    <a:pt x="1638300" y="675639"/>
                  </a:lnTo>
                  <a:lnTo>
                    <a:pt x="1636958" y="605771"/>
                  </a:lnTo>
                  <a:lnTo>
                    <a:pt x="1633138" y="541623"/>
                  </a:lnTo>
                  <a:lnTo>
                    <a:pt x="1627143" y="485028"/>
                  </a:lnTo>
                  <a:lnTo>
                    <a:pt x="1619277" y="437820"/>
                  </a:lnTo>
                  <a:lnTo>
                    <a:pt x="1599151" y="378893"/>
                  </a:lnTo>
                  <a:lnTo>
                    <a:pt x="1587500" y="370839"/>
                  </a:lnTo>
                  <a:lnTo>
                    <a:pt x="50800" y="370839"/>
                  </a:lnTo>
                  <a:lnTo>
                    <a:pt x="39148" y="362793"/>
                  </a:lnTo>
                  <a:lnTo>
                    <a:pt x="19022" y="303899"/>
                  </a:lnTo>
                  <a:lnTo>
                    <a:pt x="11156" y="256704"/>
                  </a:lnTo>
                  <a:lnTo>
                    <a:pt x="5161" y="200112"/>
                  </a:lnTo>
                  <a:lnTo>
                    <a:pt x="1341" y="135948"/>
                  </a:lnTo>
                  <a:lnTo>
                    <a:pt x="0" y="66039"/>
                  </a:lnTo>
                </a:path>
                <a:path w="8153400" h="675640">
                  <a:moveTo>
                    <a:pt x="8153400" y="0"/>
                  </a:moveTo>
                  <a:lnTo>
                    <a:pt x="8152058" y="69908"/>
                  </a:lnTo>
                  <a:lnTo>
                    <a:pt x="8148238" y="134072"/>
                  </a:lnTo>
                  <a:lnTo>
                    <a:pt x="8142243" y="190664"/>
                  </a:lnTo>
                  <a:lnTo>
                    <a:pt x="8134377" y="237859"/>
                  </a:lnTo>
                  <a:lnTo>
                    <a:pt x="8114251" y="296753"/>
                  </a:lnTo>
                  <a:lnTo>
                    <a:pt x="8102600" y="304799"/>
                  </a:lnTo>
                  <a:lnTo>
                    <a:pt x="6413500" y="304799"/>
                  </a:lnTo>
                  <a:lnTo>
                    <a:pt x="6401848" y="312853"/>
                  </a:lnTo>
                  <a:lnTo>
                    <a:pt x="6381722" y="371780"/>
                  </a:lnTo>
                  <a:lnTo>
                    <a:pt x="6373856" y="418988"/>
                  </a:lnTo>
                  <a:lnTo>
                    <a:pt x="6367861" y="475583"/>
                  </a:lnTo>
                  <a:lnTo>
                    <a:pt x="6364041" y="539731"/>
                  </a:lnTo>
                  <a:lnTo>
                    <a:pt x="6362700" y="609599"/>
                  </a:lnTo>
                  <a:lnTo>
                    <a:pt x="6361358" y="539731"/>
                  </a:lnTo>
                  <a:lnTo>
                    <a:pt x="6357538" y="475583"/>
                  </a:lnTo>
                  <a:lnTo>
                    <a:pt x="6351543" y="418988"/>
                  </a:lnTo>
                  <a:lnTo>
                    <a:pt x="6343677" y="371780"/>
                  </a:lnTo>
                  <a:lnTo>
                    <a:pt x="6323551" y="312853"/>
                  </a:lnTo>
                  <a:lnTo>
                    <a:pt x="6311900" y="304799"/>
                  </a:lnTo>
                  <a:lnTo>
                    <a:pt x="4622800" y="304799"/>
                  </a:lnTo>
                  <a:lnTo>
                    <a:pt x="4611148" y="296753"/>
                  </a:lnTo>
                  <a:lnTo>
                    <a:pt x="4591022" y="237859"/>
                  </a:lnTo>
                  <a:lnTo>
                    <a:pt x="4583156" y="190664"/>
                  </a:lnTo>
                  <a:lnTo>
                    <a:pt x="4577161" y="134072"/>
                  </a:lnTo>
                  <a:lnTo>
                    <a:pt x="4573341" y="69908"/>
                  </a:lnTo>
                  <a:lnTo>
                    <a:pt x="45720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6" name="object 16"/>
            <p:cNvSpPr/>
            <p:nvPr/>
          </p:nvSpPr>
          <p:spPr>
            <a:xfrm>
              <a:off x="9086849" y="7069581"/>
              <a:ext cx="114300" cy="641350"/>
            </a:xfrm>
            <a:custGeom>
              <a:avLst/>
              <a:gdLst/>
              <a:ahLst/>
              <a:cxnLst/>
              <a:rect l="l" t="t" r="r" b="b"/>
              <a:pathLst>
                <a:path w="114300" h="6413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640969"/>
                  </a:lnTo>
                  <a:lnTo>
                    <a:pt x="76200" y="640969"/>
                  </a:lnTo>
                  <a:lnTo>
                    <a:pt x="76200" y="95250"/>
                  </a:lnTo>
                  <a:close/>
                </a:path>
                <a:path w="114300" h="6413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6413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85317" y="5175165"/>
            <a:ext cx="2013373" cy="3735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467" marR="3387">
              <a:lnSpc>
                <a:spcPct val="101099"/>
              </a:lnSpc>
              <a:spcBef>
                <a:spcPts val="5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Here,</a:t>
            </a:r>
            <a:r>
              <a:rPr sz="1200" spc="24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number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7" dirty="0">
                <a:solidFill>
                  <a:srgbClr val="7E7E7E"/>
                </a:solidFill>
                <a:latin typeface="Calibri"/>
                <a:cs typeface="Calibri"/>
              </a:rPr>
              <a:t>middle represents</a:t>
            </a:r>
            <a:r>
              <a:rPr sz="1200" spc="-3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median,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5128" y="1704933"/>
            <a:ext cx="8405707" cy="29965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58493" indent="-450026">
              <a:spcBef>
                <a:spcPts val="67"/>
              </a:spcBef>
              <a:buFont typeface="Arial MT"/>
              <a:buChar char="•"/>
              <a:tabLst>
                <a:tab pos="458493" algn="l"/>
              </a:tabLst>
            </a:pPr>
            <a:r>
              <a:rPr sz="2400" dirty="0">
                <a:latin typeface="Calibri"/>
                <a:cs typeface="Calibri"/>
              </a:rPr>
              <a:t>Is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average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given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50026" lvl="1" indent="-380596">
              <a:spcBef>
                <a:spcPts val="1797"/>
              </a:spcBef>
              <a:buFont typeface="Arial MT"/>
              <a:buChar char="•"/>
              <a:tabLst>
                <a:tab pos="450026" algn="l"/>
              </a:tabLst>
            </a:pPr>
            <a:r>
              <a:rPr sz="2400" spc="-107" dirty="0">
                <a:latin typeface="Calibri"/>
                <a:cs typeface="Calibri"/>
              </a:rPr>
              <a:t>To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median:</a:t>
            </a:r>
            <a:endParaRPr sz="2400">
              <a:latin typeface="Calibri"/>
              <a:cs typeface="Calibri"/>
            </a:endParaRPr>
          </a:p>
          <a:p>
            <a:pPr marL="753994" lvl="2" indent="-495748">
              <a:spcBef>
                <a:spcPts val="2383"/>
              </a:spcBef>
              <a:buAutoNum type="arabicPeriod"/>
              <a:tabLst>
                <a:tab pos="753994" algn="l"/>
              </a:tabLst>
            </a:pPr>
            <a:r>
              <a:rPr sz="2400" dirty="0">
                <a:latin typeface="Calibri"/>
                <a:cs typeface="Calibri"/>
              </a:rPr>
              <a:t>Line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ascending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order</a:t>
            </a:r>
            <a:endParaRPr sz="2400">
              <a:latin typeface="Calibri"/>
              <a:cs typeface="Calibri"/>
            </a:endParaRPr>
          </a:p>
          <a:p>
            <a:pPr marL="870840" lvl="2" indent="-495748">
              <a:spcBef>
                <a:spcPts val="2393"/>
              </a:spcBef>
              <a:buAutoNum type="arabicPeriod"/>
              <a:tabLst>
                <a:tab pos="870840" algn="l"/>
              </a:tabLst>
            </a:pPr>
            <a:r>
              <a:rPr sz="2400" dirty="0">
                <a:latin typeface="Calibri"/>
                <a:cs typeface="Calibri"/>
              </a:rPr>
              <a:t>Then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pick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middle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value,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  <a:p>
            <a:pPr marL="2573148">
              <a:spcBef>
                <a:spcPts val="2319"/>
              </a:spcBef>
              <a:tabLst>
                <a:tab pos="3020211" algn="l"/>
                <a:tab pos="3466003" algn="l"/>
                <a:tab pos="3913489" algn="l"/>
                <a:tab pos="4359705" algn="l"/>
                <a:tab pos="4806767" algn="l"/>
                <a:tab pos="5253829" algn="l"/>
                <a:tab pos="5699622" algn="l"/>
                <a:tab pos="6146684" algn="l"/>
                <a:tab pos="6592900" algn="l"/>
                <a:tab pos="7039962" algn="l"/>
                <a:tab pos="7486178" algn="l"/>
                <a:tab pos="7933240" algn="l"/>
              </a:tabLst>
            </a:pP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81800" y="3924300"/>
              <a:ext cx="890269" cy="438150"/>
            </a:xfrm>
            <a:custGeom>
              <a:avLst/>
              <a:gdLst/>
              <a:ahLst/>
              <a:cxnLst/>
              <a:rect l="l" t="t" r="r" b="b"/>
              <a:pathLst>
                <a:path w="890270" h="438150">
                  <a:moveTo>
                    <a:pt x="890143" y="0"/>
                  </a:moveTo>
                  <a:lnTo>
                    <a:pt x="888278" y="69259"/>
                  </a:lnTo>
                  <a:lnTo>
                    <a:pt x="883091" y="129399"/>
                  </a:lnTo>
                  <a:lnTo>
                    <a:pt x="875192" y="176817"/>
                  </a:lnTo>
                  <a:lnTo>
                    <a:pt x="853694" y="219075"/>
                  </a:lnTo>
                  <a:lnTo>
                    <a:pt x="481583" y="219075"/>
                  </a:lnTo>
                  <a:lnTo>
                    <a:pt x="470039" y="230238"/>
                  </a:lnTo>
                  <a:lnTo>
                    <a:pt x="460030" y="261324"/>
                  </a:lnTo>
                  <a:lnTo>
                    <a:pt x="452149" y="308722"/>
                  </a:lnTo>
                  <a:lnTo>
                    <a:pt x="446987" y="368825"/>
                  </a:lnTo>
                  <a:lnTo>
                    <a:pt x="445134" y="438023"/>
                  </a:lnTo>
                  <a:lnTo>
                    <a:pt x="443269" y="368825"/>
                  </a:lnTo>
                  <a:lnTo>
                    <a:pt x="438075" y="308722"/>
                  </a:lnTo>
                  <a:lnTo>
                    <a:pt x="430157" y="261324"/>
                  </a:lnTo>
                  <a:lnTo>
                    <a:pt x="420117" y="230238"/>
                  </a:lnTo>
                  <a:lnTo>
                    <a:pt x="408558" y="219075"/>
                  </a:lnTo>
                  <a:lnTo>
                    <a:pt x="36449" y="219075"/>
                  </a:lnTo>
                  <a:lnTo>
                    <a:pt x="24952" y="207910"/>
                  </a:lnTo>
                  <a:lnTo>
                    <a:pt x="14950" y="176817"/>
                  </a:lnTo>
                  <a:lnTo>
                    <a:pt x="7051" y="129399"/>
                  </a:lnTo>
                  <a:lnTo>
                    <a:pt x="1864" y="69259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75261" y="3022685"/>
            <a:ext cx="2012103" cy="560880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>
              <a:lnSpc>
                <a:spcPct val="100600"/>
              </a:lnSpc>
              <a:spcBef>
                <a:spcPts val="57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If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there’s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an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even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number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of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people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class,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there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will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be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no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single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middle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7" dirty="0">
                <a:solidFill>
                  <a:srgbClr val="7E7E7E"/>
                </a:solidFill>
                <a:latin typeface="Calibri"/>
                <a:cs typeface="Calibri"/>
              </a:rPr>
              <a:t>number.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622" y="1021587"/>
            <a:ext cx="7960783" cy="147561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What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if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there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had</a:t>
            </a:r>
            <a:r>
              <a:rPr sz="2400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been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an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even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number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of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people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class?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2750"/>
              </a:spcBef>
            </a:pPr>
            <a:endParaRPr sz="2400">
              <a:latin typeface="Calibri"/>
              <a:cs typeface="Calibri"/>
            </a:endParaRPr>
          </a:p>
          <a:p>
            <a:pPr marL="1072780">
              <a:spcBef>
                <a:spcPts val="3"/>
              </a:spcBef>
              <a:tabLst>
                <a:tab pos="1519419" algn="l"/>
                <a:tab pos="1966482" algn="l"/>
                <a:tab pos="2413121" algn="l"/>
                <a:tab pos="2858913" algn="l"/>
                <a:tab pos="3305552" algn="l"/>
                <a:tab pos="3752614" algn="l"/>
                <a:tab pos="4199253" algn="l"/>
                <a:tab pos="4646316" algn="l"/>
                <a:tab pos="5092108" algn="l"/>
                <a:tab pos="5539170" algn="l"/>
                <a:tab pos="5985809" algn="l"/>
                <a:tab pos="6432872" algn="l"/>
                <a:tab pos="7034035" algn="l"/>
              </a:tabLst>
            </a:pP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100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108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093" y="3755220"/>
            <a:ext cx="10465646" cy="14884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indent="69007">
              <a:spcBef>
                <a:spcPts val="67"/>
              </a:spcBef>
            </a:pPr>
            <a:r>
              <a:rPr sz="2400" dirty="0">
                <a:latin typeface="Calibri"/>
                <a:cs typeface="Calibri"/>
              </a:rPr>
              <a:t>just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take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middle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(add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3" dirty="0">
                <a:latin typeface="Calibri"/>
                <a:cs typeface="Calibri"/>
              </a:rPr>
              <a:t>together,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2),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that’s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median.</a:t>
            </a:r>
            <a:endParaRPr sz="2400">
              <a:latin typeface="Calibri"/>
              <a:cs typeface="Calibri"/>
            </a:endParaRPr>
          </a:p>
          <a:p>
            <a:pPr marL="8467">
              <a:spcBef>
                <a:spcPts val="2897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case,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20.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81800" y="3924300"/>
              <a:ext cx="890269" cy="438150"/>
            </a:xfrm>
            <a:custGeom>
              <a:avLst/>
              <a:gdLst/>
              <a:ahLst/>
              <a:cxnLst/>
              <a:rect l="l" t="t" r="r" b="b"/>
              <a:pathLst>
                <a:path w="890270" h="438150">
                  <a:moveTo>
                    <a:pt x="890143" y="0"/>
                  </a:moveTo>
                  <a:lnTo>
                    <a:pt x="888278" y="69259"/>
                  </a:lnTo>
                  <a:lnTo>
                    <a:pt x="883091" y="129399"/>
                  </a:lnTo>
                  <a:lnTo>
                    <a:pt x="875192" y="176817"/>
                  </a:lnTo>
                  <a:lnTo>
                    <a:pt x="853694" y="219075"/>
                  </a:lnTo>
                  <a:lnTo>
                    <a:pt x="481583" y="219075"/>
                  </a:lnTo>
                  <a:lnTo>
                    <a:pt x="470039" y="230238"/>
                  </a:lnTo>
                  <a:lnTo>
                    <a:pt x="460030" y="261324"/>
                  </a:lnTo>
                  <a:lnTo>
                    <a:pt x="452149" y="308722"/>
                  </a:lnTo>
                  <a:lnTo>
                    <a:pt x="446987" y="368825"/>
                  </a:lnTo>
                  <a:lnTo>
                    <a:pt x="445134" y="438023"/>
                  </a:lnTo>
                  <a:lnTo>
                    <a:pt x="443269" y="368825"/>
                  </a:lnTo>
                  <a:lnTo>
                    <a:pt x="438075" y="308722"/>
                  </a:lnTo>
                  <a:lnTo>
                    <a:pt x="430157" y="261324"/>
                  </a:lnTo>
                  <a:lnTo>
                    <a:pt x="420117" y="230238"/>
                  </a:lnTo>
                  <a:lnTo>
                    <a:pt x="408558" y="219075"/>
                  </a:lnTo>
                  <a:lnTo>
                    <a:pt x="36449" y="219075"/>
                  </a:lnTo>
                  <a:lnTo>
                    <a:pt x="24952" y="207910"/>
                  </a:lnTo>
                  <a:lnTo>
                    <a:pt x="14950" y="176817"/>
                  </a:lnTo>
                  <a:lnTo>
                    <a:pt x="7051" y="129399"/>
                  </a:lnTo>
                  <a:lnTo>
                    <a:pt x="1864" y="69259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75261" y="3022685"/>
            <a:ext cx="2012103" cy="560880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>
              <a:lnSpc>
                <a:spcPct val="100600"/>
              </a:lnSpc>
              <a:spcBef>
                <a:spcPts val="57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If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there’s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an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even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number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of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people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class,</a:t>
            </a:r>
            <a:r>
              <a:rPr sz="1200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there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will</a:t>
            </a:r>
            <a:r>
              <a:rPr sz="1200" spc="-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be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no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single</a:t>
            </a:r>
            <a:r>
              <a:rPr sz="1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middle</a:t>
            </a:r>
            <a:r>
              <a:rPr sz="1200" spc="-1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00" spc="-7" dirty="0">
                <a:solidFill>
                  <a:srgbClr val="7E7E7E"/>
                </a:solidFill>
                <a:latin typeface="Calibri"/>
                <a:cs typeface="Calibri"/>
              </a:rPr>
              <a:t>number.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622" y="1021587"/>
            <a:ext cx="7960783" cy="147561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What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if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there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had</a:t>
            </a:r>
            <a:r>
              <a:rPr sz="2400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been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an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even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number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of</a:t>
            </a:r>
            <a:r>
              <a:rPr sz="24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people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class?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2750"/>
              </a:spcBef>
            </a:pPr>
            <a:endParaRPr sz="2400">
              <a:latin typeface="Calibri"/>
              <a:cs typeface="Calibri"/>
            </a:endParaRPr>
          </a:p>
          <a:p>
            <a:pPr marL="1072780">
              <a:spcBef>
                <a:spcPts val="3"/>
              </a:spcBef>
              <a:tabLst>
                <a:tab pos="1519419" algn="l"/>
                <a:tab pos="1966482" algn="l"/>
                <a:tab pos="2413121" algn="l"/>
                <a:tab pos="2858913" algn="l"/>
                <a:tab pos="3305552" algn="l"/>
                <a:tab pos="3752614" algn="l"/>
                <a:tab pos="4199253" algn="l"/>
                <a:tab pos="4646316" algn="l"/>
                <a:tab pos="5092108" algn="l"/>
                <a:tab pos="5539170" algn="l"/>
                <a:tab pos="5985809" algn="l"/>
                <a:tab pos="6432872" algn="l"/>
                <a:tab pos="7034035" algn="l"/>
              </a:tabLst>
            </a:pP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19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21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100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7" dirty="0">
                <a:latin typeface="Calibri"/>
                <a:cs typeface="Calibri"/>
              </a:rPr>
              <a:t>108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093" y="3755220"/>
            <a:ext cx="6804237" cy="148844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2951628">
              <a:spcBef>
                <a:spcPts val="67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32,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20.</a:t>
            </a:r>
            <a:endParaRPr sz="2400">
              <a:latin typeface="Calibri"/>
              <a:cs typeface="Calibri"/>
            </a:endParaRPr>
          </a:p>
          <a:p>
            <a:pPr marL="8467">
              <a:spcBef>
                <a:spcPts val="2880"/>
              </a:spcBef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means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fixed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outliers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problem.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8007" y="1003893"/>
            <a:ext cx="9536007" cy="429260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How</a:t>
            </a:r>
            <a:r>
              <a:rPr sz="2400" b="1" spc="-4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to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find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median</a:t>
            </a:r>
            <a:r>
              <a:rPr sz="2400" b="1" spc="-4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in</a:t>
            </a:r>
            <a:r>
              <a:rPr sz="24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three</a:t>
            </a:r>
            <a:r>
              <a:rPr sz="2400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steps:</a:t>
            </a:r>
            <a:endParaRPr sz="2400">
              <a:latin typeface="Calibri"/>
              <a:cs typeface="Calibri"/>
            </a:endParaRPr>
          </a:p>
          <a:p>
            <a:pPr marL="368742" indent="-299312">
              <a:spcBef>
                <a:spcPts val="2690"/>
              </a:spcBef>
              <a:buAutoNum type="arabicPeriod"/>
              <a:tabLst>
                <a:tab pos="368742" algn="l"/>
              </a:tabLst>
            </a:pPr>
            <a:r>
              <a:rPr sz="2400" dirty="0">
                <a:latin typeface="Calibri"/>
                <a:cs typeface="Calibri"/>
              </a:rPr>
              <a:t>Line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up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7" dirty="0">
                <a:latin typeface="Calibri"/>
                <a:cs typeface="Calibri"/>
              </a:rPr>
              <a:t>order,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smallest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largest.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1330"/>
              </a:spcBef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 marL="115152" marR="3387" indent="299312">
              <a:lnSpc>
                <a:spcPct val="100600"/>
              </a:lnSpc>
              <a:buAutoNum type="arabicPeriod"/>
              <a:tabLst>
                <a:tab pos="414464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odd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middle. </a:t>
            </a:r>
            <a:r>
              <a:rPr sz="2400" dirty="0">
                <a:latin typeface="Calibri"/>
                <a:cs typeface="Calibri"/>
              </a:rPr>
              <a:t>If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middle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507"/>
              </a:spcBef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 marL="69429" marR="777702" indent="299312">
              <a:buAutoNum type="arabicPeriod"/>
              <a:tabLst>
                <a:tab pos="368742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values,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adding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middle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together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 marL="69429" marR="1125699" indent="69007">
              <a:lnSpc>
                <a:spcPts val="2893"/>
              </a:lnSpc>
              <a:spcBef>
                <a:spcPts val="57"/>
              </a:spcBef>
            </a:pPr>
            <a:r>
              <a:rPr sz="2400" spc="-43" dirty="0">
                <a:latin typeface="Calibri"/>
                <a:cs typeface="Calibri"/>
              </a:rPr>
              <a:t>You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find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midpoint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calculating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1)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/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2.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two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middle </a:t>
            </a:r>
            <a:r>
              <a:rPr sz="2400" dirty="0">
                <a:latin typeface="Calibri"/>
                <a:cs typeface="Calibri"/>
              </a:rPr>
              <a:t>numbers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either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side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point.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7650" y="315976"/>
            <a:ext cx="11442700" cy="5701030"/>
            <a:chOff x="371475" y="473963"/>
            <a:chExt cx="17164050" cy="85515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0" y="2467737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2" y="1261872"/>
              <a:ext cx="17033748" cy="77632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1638300"/>
              <a:ext cx="17145000" cy="67007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6237" y="1633600"/>
              <a:ext cx="17154525" cy="6710680"/>
            </a:xfrm>
            <a:custGeom>
              <a:avLst/>
              <a:gdLst/>
              <a:ahLst/>
              <a:cxnLst/>
              <a:rect l="l" t="t" r="r" b="b"/>
              <a:pathLst>
                <a:path w="17154525" h="6710680">
                  <a:moveTo>
                    <a:pt x="0" y="6710299"/>
                  </a:moveTo>
                  <a:lnTo>
                    <a:pt x="17154525" y="6710299"/>
                  </a:lnTo>
                  <a:lnTo>
                    <a:pt x="17154525" y="0"/>
                  </a:lnTo>
                  <a:lnTo>
                    <a:pt x="0" y="0"/>
                  </a:lnTo>
                  <a:lnTo>
                    <a:pt x="0" y="6710299"/>
                  </a:lnTo>
                  <a:close/>
                </a:path>
              </a:pathLst>
            </a:custGeom>
            <a:ln w="9525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27" y="473963"/>
              <a:ext cx="8223504" cy="162458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5785" y="366368"/>
            <a:ext cx="7223415" cy="538297"/>
          </a:xfrm>
          <a:prstGeom prst="rect">
            <a:avLst/>
          </a:prstGeom>
        </p:spPr>
        <p:txBody>
          <a:bodyPr spcFirstLastPara="1" vert="horz" wrap="square" lIns="0" tIns="174887" rIns="0" bIns="0" rtlCol="0" anchor="b" anchorCtr="0">
            <a:spAutoFit/>
          </a:bodyPr>
          <a:lstStyle/>
          <a:p>
            <a:pPr marL="28365">
              <a:lnSpc>
                <a:spcPct val="100000"/>
              </a:lnSpc>
              <a:spcBef>
                <a:spcPts val="63"/>
              </a:spcBef>
            </a:pPr>
            <a:r>
              <a:rPr sz="2267" spc="-20" dirty="0"/>
              <a:t>RELATIONSHIP</a:t>
            </a:r>
            <a:r>
              <a:rPr sz="2267" spc="-50" dirty="0"/>
              <a:t> </a:t>
            </a:r>
            <a:r>
              <a:rPr sz="2267" dirty="0"/>
              <a:t>AMONG</a:t>
            </a:r>
            <a:r>
              <a:rPr sz="2267" spc="-63" dirty="0"/>
              <a:t> </a:t>
            </a:r>
            <a:r>
              <a:rPr sz="2267" dirty="0"/>
              <a:t>MEAN</a:t>
            </a:r>
            <a:r>
              <a:rPr sz="2267" spc="-70" dirty="0"/>
              <a:t> </a:t>
            </a:r>
            <a:r>
              <a:rPr sz="2267" dirty="0"/>
              <a:t>&amp;</a:t>
            </a:r>
            <a:r>
              <a:rPr sz="2267" spc="-76" dirty="0"/>
              <a:t> </a:t>
            </a:r>
            <a:r>
              <a:rPr sz="2267" spc="-7" dirty="0"/>
              <a:t>MEDIAN</a:t>
            </a:r>
            <a:endParaRPr sz="226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951" y="315976"/>
            <a:ext cx="5482336" cy="10830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66368"/>
            <a:ext cx="7223415" cy="538297"/>
          </a:xfrm>
          <a:prstGeom prst="rect">
            <a:avLst/>
          </a:prstGeom>
        </p:spPr>
        <p:txBody>
          <a:bodyPr spcFirstLastPara="1" vert="horz" wrap="square" lIns="0" tIns="174887" rIns="0" bIns="0" rtlCol="0" anchor="b" anchorCtr="0">
            <a:spAutoFit/>
          </a:bodyPr>
          <a:lstStyle/>
          <a:p>
            <a:pPr marL="28365">
              <a:lnSpc>
                <a:spcPct val="100000"/>
              </a:lnSpc>
              <a:spcBef>
                <a:spcPts val="63"/>
              </a:spcBef>
            </a:pPr>
            <a:r>
              <a:rPr sz="2267" spc="-20" dirty="0"/>
              <a:t>RELATIONSHIP</a:t>
            </a:r>
            <a:r>
              <a:rPr sz="2267" spc="-50" dirty="0"/>
              <a:t> </a:t>
            </a:r>
            <a:r>
              <a:rPr sz="2267" dirty="0"/>
              <a:t>AMONG</a:t>
            </a:r>
            <a:r>
              <a:rPr sz="2267" spc="-63" dirty="0"/>
              <a:t> </a:t>
            </a:r>
            <a:r>
              <a:rPr sz="2267" dirty="0"/>
              <a:t>MEAN</a:t>
            </a:r>
            <a:r>
              <a:rPr sz="2267" spc="-70" dirty="0"/>
              <a:t> </a:t>
            </a:r>
            <a:r>
              <a:rPr sz="2267" dirty="0"/>
              <a:t>&amp;</a:t>
            </a:r>
            <a:r>
              <a:rPr sz="2267" spc="-76" dirty="0"/>
              <a:t> </a:t>
            </a:r>
            <a:r>
              <a:rPr sz="2267" spc="-7" dirty="0"/>
              <a:t>MEDIAN</a:t>
            </a:r>
            <a:endParaRPr sz="2267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1299" y="2057400"/>
              <a:ext cx="12725400" cy="6172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3710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785" y="375225"/>
            <a:ext cx="7223415" cy="529440"/>
          </a:xfrm>
          <a:prstGeom prst="rect">
            <a:avLst/>
          </a:prstGeom>
        </p:spPr>
        <p:txBody>
          <a:bodyPr spcFirstLastPara="1" vert="horz" wrap="square" lIns="0" tIns="105156" rIns="0" bIns="0" rtlCol="0" anchor="b" anchorCtr="0">
            <a:spAutoFit/>
          </a:bodyPr>
          <a:lstStyle/>
          <a:p>
            <a:pPr marL="299312">
              <a:lnSpc>
                <a:spcPct val="100000"/>
              </a:lnSpc>
              <a:spcBef>
                <a:spcPts val="63"/>
              </a:spcBef>
            </a:pPr>
            <a:r>
              <a:rPr sz="2667" spc="-40" dirty="0"/>
              <a:t>WHAT</a:t>
            </a:r>
            <a:r>
              <a:rPr sz="2667" spc="-57" dirty="0"/>
              <a:t> </a:t>
            </a:r>
            <a:r>
              <a:rPr sz="2667" dirty="0"/>
              <a:t>IS</a:t>
            </a:r>
            <a:r>
              <a:rPr sz="2667" spc="-53" dirty="0"/>
              <a:t> </a:t>
            </a:r>
            <a:r>
              <a:rPr sz="2667" spc="-37" dirty="0"/>
              <a:t>STATISTICS?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62573" y="2578066"/>
            <a:ext cx="7702127" cy="278398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ctr">
              <a:spcBef>
                <a:spcPts val="67"/>
              </a:spcBef>
              <a:tabLst>
                <a:tab pos="3780556" algn="l"/>
              </a:tabLst>
            </a:pPr>
            <a:r>
              <a:rPr sz="4634" b="1" spc="-7" dirty="0">
                <a:latin typeface="Calibri"/>
                <a:cs typeface="Calibri"/>
              </a:rPr>
              <a:t>Statistics</a:t>
            </a:r>
            <a:r>
              <a:rPr sz="4634" b="1" spc="-130" dirty="0">
                <a:latin typeface="Calibri"/>
                <a:cs typeface="Calibri"/>
              </a:rPr>
              <a:t> </a:t>
            </a:r>
            <a:r>
              <a:rPr sz="4634" dirty="0">
                <a:latin typeface="Calibri"/>
                <a:cs typeface="Calibri"/>
              </a:rPr>
              <a:t>are</a:t>
            </a:r>
            <a:r>
              <a:rPr sz="4634" spc="-143" dirty="0">
                <a:latin typeface="Calibri"/>
                <a:cs typeface="Calibri"/>
              </a:rPr>
              <a:t> </a:t>
            </a:r>
            <a:r>
              <a:rPr sz="4634" dirty="0">
                <a:latin typeface="Calibri"/>
                <a:cs typeface="Calibri"/>
              </a:rPr>
              <a:t>numbers</a:t>
            </a:r>
            <a:r>
              <a:rPr sz="4634" spc="-143" dirty="0">
                <a:latin typeface="Calibri"/>
                <a:cs typeface="Calibri"/>
              </a:rPr>
              <a:t> </a:t>
            </a:r>
            <a:r>
              <a:rPr sz="4634" spc="-13" dirty="0">
                <a:latin typeface="Calibri"/>
                <a:cs typeface="Calibri"/>
              </a:rPr>
              <a:t>that </a:t>
            </a:r>
            <a:r>
              <a:rPr sz="4634" dirty="0">
                <a:latin typeface="Calibri"/>
                <a:cs typeface="Calibri"/>
              </a:rPr>
              <a:t>summarize</a:t>
            </a:r>
            <a:r>
              <a:rPr sz="4634" spc="-167" dirty="0">
                <a:latin typeface="Calibri"/>
                <a:cs typeface="Calibri"/>
              </a:rPr>
              <a:t> </a:t>
            </a:r>
            <a:r>
              <a:rPr sz="4634" spc="-17" dirty="0">
                <a:latin typeface="Calibri"/>
                <a:cs typeface="Calibri"/>
              </a:rPr>
              <a:t>raw</a:t>
            </a:r>
            <a:r>
              <a:rPr sz="4634" dirty="0">
                <a:latin typeface="Calibri"/>
                <a:cs typeface="Calibri"/>
              </a:rPr>
              <a:t>	facts</a:t>
            </a:r>
            <a:r>
              <a:rPr sz="4634" spc="-63" dirty="0">
                <a:latin typeface="Calibri"/>
                <a:cs typeface="Calibri"/>
              </a:rPr>
              <a:t> </a:t>
            </a:r>
            <a:r>
              <a:rPr sz="4634" dirty="0">
                <a:latin typeface="Calibri"/>
                <a:cs typeface="Calibri"/>
              </a:rPr>
              <a:t>and</a:t>
            </a:r>
            <a:r>
              <a:rPr sz="4634" spc="-63" dirty="0">
                <a:latin typeface="Calibri"/>
                <a:cs typeface="Calibri"/>
              </a:rPr>
              <a:t> </a:t>
            </a:r>
            <a:r>
              <a:rPr sz="4634" spc="-13" dirty="0">
                <a:latin typeface="Calibri"/>
                <a:cs typeface="Calibri"/>
              </a:rPr>
              <a:t>figures </a:t>
            </a:r>
            <a:r>
              <a:rPr sz="4634" dirty="0">
                <a:latin typeface="Calibri"/>
                <a:cs typeface="Calibri"/>
              </a:rPr>
              <a:t>in</a:t>
            </a:r>
            <a:r>
              <a:rPr sz="4634" spc="-87" dirty="0">
                <a:latin typeface="Calibri"/>
                <a:cs typeface="Calibri"/>
              </a:rPr>
              <a:t> </a:t>
            </a:r>
            <a:r>
              <a:rPr sz="4634" dirty="0">
                <a:latin typeface="Calibri"/>
                <a:cs typeface="Calibri"/>
              </a:rPr>
              <a:t>some</a:t>
            </a:r>
            <a:r>
              <a:rPr sz="4634" spc="-83" dirty="0">
                <a:latin typeface="Calibri"/>
                <a:cs typeface="Calibri"/>
              </a:rPr>
              <a:t> </a:t>
            </a:r>
            <a:r>
              <a:rPr sz="4634" dirty="0">
                <a:latin typeface="Calibri"/>
                <a:cs typeface="Calibri"/>
              </a:rPr>
              <a:t>meaningful</a:t>
            </a:r>
            <a:r>
              <a:rPr sz="4634" spc="-67" dirty="0">
                <a:latin typeface="Calibri"/>
                <a:cs typeface="Calibri"/>
              </a:rPr>
              <a:t> </a:t>
            </a:r>
            <a:r>
              <a:rPr sz="4634" spc="-17" dirty="0">
                <a:latin typeface="Calibri"/>
                <a:cs typeface="Calibri"/>
              </a:rPr>
              <a:t>way</a:t>
            </a:r>
            <a:endParaRPr sz="4634" dirty="0">
              <a:latin typeface="Calibri"/>
              <a:cs typeface="Calibri"/>
            </a:endParaRPr>
          </a:p>
          <a:p>
            <a:pPr marR="1270" algn="ctr">
              <a:spcBef>
                <a:spcPts val="2993"/>
              </a:spcBef>
            </a:pPr>
            <a:r>
              <a:rPr sz="1633" dirty="0">
                <a:solidFill>
                  <a:srgbClr val="A6A6A6"/>
                </a:solidFill>
                <a:latin typeface="Calibri"/>
                <a:cs typeface="Calibri"/>
              </a:rPr>
              <a:t>Head</a:t>
            </a:r>
            <a:r>
              <a:rPr sz="1633" spc="-53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1633" dirty="0">
                <a:solidFill>
                  <a:srgbClr val="A6A6A6"/>
                </a:solidFill>
                <a:latin typeface="Calibri"/>
                <a:cs typeface="Calibri"/>
              </a:rPr>
              <a:t>first</a:t>
            </a:r>
            <a:r>
              <a:rPr sz="1633" spc="-5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1633" spc="-7" dirty="0">
                <a:solidFill>
                  <a:srgbClr val="A6A6A6"/>
                </a:solidFill>
                <a:latin typeface="Calibri"/>
                <a:cs typeface="Calibri"/>
              </a:rPr>
              <a:t>statistics</a:t>
            </a:r>
            <a:endParaRPr sz="1633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8000" y="1755487"/>
            <a:ext cx="628650" cy="43814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936" y="1042313"/>
            <a:ext cx="7070937" cy="1070315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marL="8467">
              <a:spcBef>
                <a:spcPts val="1387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Example1</a:t>
            </a:r>
            <a:r>
              <a:rPr sz="2233" b="1" spc="-1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244699">
              <a:spcBef>
                <a:spcPts val="1420"/>
              </a:spcBef>
            </a:pPr>
            <a:r>
              <a:rPr sz="2233" dirty="0">
                <a:latin typeface="Calibri"/>
                <a:cs typeface="Calibri"/>
              </a:rPr>
              <a:t>Have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go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at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calculating</a:t>
            </a:r>
            <a:r>
              <a:rPr sz="2400" spc="-9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median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of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coming</a:t>
            </a:r>
            <a:r>
              <a:rPr sz="2233" spc="-3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data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spc="-17" dirty="0">
                <a:latin typeface="Calibri"/>
                <a:cs typeface="Calibri"/>
              </a:rPr>
              <a:t>set</a:t>
            </a:r>
            <a:endParaRPr sz="2233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599774" y="2459567"/>
          <a:ext cx="6985841" cy="629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7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8223208" y="2806941"/>
            <a:ext cx="3374813" cy="3179233"/>
            <a:chOff x="12334811" y="4210411"/>
            <a:chExt cx="5062220" cy="4768850"/>
          </a:xfrm>
        </p:grpSpPr>
        <p:sp>
          <p:nvSpPr>
            <p:cNvPr id="18" name="object 18"/>
            <p:cNvSpPr/>
            <p:nvPr/>
          </p:nvSpPr>
          <p:spPr>
            <a:xfrm>
              <a:off x="14578075" y="4245609"/>
              <a:ext cx="723900" cy="46355"/>
            </a:xfrm>
            <a:custGeom>
              <a:avLst/>
              <a:gdLst/>
              <a:ahLst/>
              <a:cxnLst/>
              <a:rect l="l" t="t" r="r" b="b"/>
              <a:pathLst>
                <a:path w="723900" h="46354">
                  <a:moveTo>
                    <a:pt x="723900" y="0"/>
                  </a:moveTo>
                  <a:lnTo>
                    <a:pt x="0" y="46100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78075" y="4229480"/>
              <a:ext cx="77470" cy="115570"/>
            </a:xfrm>
            <a:custGeom>
              <a:avLst/>
              <a:gdLst/>
              <a:ahLst/>
              <a:cxnLst/>
              <a:rect l="l" t="t" r="r" b="b"/>
              <a:pathLst>
                <a:path w="77469" h="115570">
                  <a:moveTo>
                    <a:pt x="77088" y="115189"/>
                  </a:moveTo>
                  <a:lnTo>
                    <a:pt x="0" y="62230"/>
                  </a:lnTo>
                  <a:lnTo>
                    <a:pt x="69722" y="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399" y="5143499"/>
              <a:ext cx="5042788" cy="38262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339573" y="5138673"/>
              <a:ext cx="5052695" cy="3836035"/>
            </a:xfrm>
            <a:custGeom>
              <a:avLst/>
              <a:gdLst/>
              <a:ahLst/>
              <a:cxnLst/>
              <a:rect l="l" t="t" r="r" b="b"/>
              <a:pathLst>
                <a:path w="5052694" h="3836034">
                  <a:moveTo>
                    <a:pt x="0" y="3835780"/>
                  </a:moveTo>
                  <a:lnTo>
                    <a:pt x="5052314" y="3835780"/>
                  </a:lnTo>
                  <a:lnTo>
                    <a:pt x="5052314" y="0"/>
                  </a:lnTo>
                  <a:lnTo>
                    <a:pt x="0" y="0"/>
                  </a:lnTo>
                  <a:lnTo>
                    <a:pt x="0" y="3835780"/>
                  </a:lnTo>
                  <a:close/>
                </a:path>
              </a:pathLst>
            </a:custGeom>
            <a:ln w="9525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365741" y="2698750"/>
            <a:ext cx="660823" cy="21409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25</a:t>
            </a:r>
            <a:r>
              <a:rPr sz="1333" spc="-1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7" dirty="0">
                <a:solidFill>
                  <a:srgbClr val="4AACC5"/>
                </a:solidFill>
                <a:latin typeface="Calibri"/>
                <a:cs typeface="Calibri"/>
              </a:rPr>
              <a:t>values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3800" y="3083644"/>
            <a:ext cx="7497657" cy="284466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2233" b="1" spc="-7" dirty="0">
                <a:latin typeface="Calibri"/>
                <a:cs typeface="Calibri"/>
              </a:rPr>
              <a:t>Solution</a:t>
            </a:r>
            <a:r>
              <a:rPr sz="2233" spc="-7" dirty="0"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8467">
              <a:lnSpc>
                <a:spcPts val="2677"/>
              </a:lnSpc>
            </a:pPr>
            <a:r>
              <a:rPr sz="2233" dirty="0">
                <a:latin typeface="Calibri"/>
                <a:cs typeface="Calibri"/>
              </a:rPr>
              <a:t>Median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position=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(25+1)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/</a:t>
            </a:r>
            <a:r>
              <a:rPr sz="2233" spc="-3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233" spc="-3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=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spc="-17" dirty="0">
                <a:latin typeface="Calibri"/>
                <a:cs typeface="Calibri"/>
              </a:rPr>
              <a:t>13</a:t>
            </a:r>
            <a:endParaRPr sz="2233">
              <a:latin typeface="Calibri"/>
              <a:cs typeface="Calibri"/>
            </a:endParaRPr>
          </a:p>
          <a:p>
            <a:pPr marL="312859" indent="-304392">
              <a:lnSpc>
                <a:spcPts val="2877"/>
              </a:lnSpc>
              <a:buFont typeface="Arial MT"/>
              <a:buChar char="•"/>
              <a:tabLst>
                <a:tab pos="312859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  <a:p>
            <a:pPr marL="8467">
              <a:spcBef>
                <a:spcPts val="2683"/>
              </a:spcBef>
            </a:pPr>
            <a:r>
              <a:rPr sz="2400" dirty="0">
                <a:latin typeface="Calibri"/>
                <a:cs typeface="Calibri"/>
              </a:rPr>
              <a:t>μ</a:t>
            </a:r>
            <a:r>
              <a:rPr sz="2400" spc="163" dirty="0">
                <a:latin typeface="Calibri"/>
                <a:cs typeface="Calibri"/>
              </a:rPr>
              <a:t> </a:t>
            </a:r>
            <a:r>
              <a:rPr sz="2233" spc="-20" dirty="0">
                <a:latin typeface="Arial Black"/>
                <a:cs typeface="Arial Black"/>
              </a:rPr>
              <a:t>=</a:t>
            </a:r>
            <a:r>
              <a:rPr sz="2233" spc="-237" dirty="0">
                <a:latin typeface="Arial Black"/>
                <a:cs typeface="Arial Black"/>
              </a:rPr>
              <a:t> </a:t>
            </a:r>
            <a:r>
              <a:rPr sz="2233" dirty="0">
                <a:latin typeface="Calibri"/>
                <a:cs typeface="Calibri"/>
              </a:rPr>
              <a:t>(4</a:t>
            </a:r>
            <a:r>
              <a:rPr sz="2233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1</a:t>
            </a:r>
            <a:r>
              <a:rPr sz="2233" spc="-1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6 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3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4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5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6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7 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8)</a:t>
            </a:r>
            <a:r>
              <a:rPr sz="2233" spc="-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/ 25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=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spc="-13" dirty="0">
                <a:latin typeface="Calibri"/>
                <a:cs typeface="Calibri"/>
              </a:rPr>
              <a:t>3.44</a:t>
            </a:r>
            <a:endParaRPr sz="2233">
              <a:latin typeface="Calibri"/>
              <a:cs typeface="Calibri"/>
            </a:endParaRPr>
          </a:p>
          <a:p>
            <a:pPr marL="8467">
              <a:spcBef>
                <a:spcPts val="268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median,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b="1" spc="-17" dirty="0">
                <a:latin typeface="Calibri"/>
                <a:cs typeface="Calibri"/>
              </a:rPr>
              <a:t>Right-</a:t>
            </a:r>
            <a:r>
              <a:rPr sz="2400" b="1" spc="-7" dirty="0">
                <a:latin typeface="Calibri"/>
                <a:cs typeface="Calibri"/>
              </a:rPr>
              <a:t>Skewed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88484" y="1008363"/>
            <a:ext cx="7070513" cy="1070315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marL="8467">
              <a:spcBef>
                <a:spcPts val="1387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Example2</a:t>
            </a:r>
            <a:r>
              <a:rPr sz="2233" b="1" spc="-13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244699">
              <a:spcBef>
                <a:spcPts val="1420"/>
              </a:spcBef>
            </a:pPr>
            <a:r>
              <a:rPr sz="2233" dirty="0">
                <a:latin typeface="Calibri"/>
                <a:cs typeface="Calibri"/>
              </a:rPr>
              <a:t>Have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go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at</a:t>
            </a:r>
            <a:r>
              <a:rPr sz="2233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3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median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of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coming</a:t>
            </a:r>
            <a:r>
              <a:rPr sz="2233" spc="-3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data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spc="-17" dirty="0">
                <a:latin typeface="Calibri"/>
                <a:cs typeface="Calibri"/>
              </a:rPr>
              <a:t>set</a:t>
            </a:r>
            <a:endParaRPr sz="2233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12203" y="2284560"/>
          <a:ext cx="6985841" cy="629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9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10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12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8693065" y="2772905"/>
            <a:ext cx="2991273" cy="3246967"/>
            <a:chOff x="13039597" y="4159357"/>
            <a:chExt cx="4486910" cy="4870450"/>
          </a:xfrm>
        </p:grpSpPr>
        <p:sp>
          <p:nvSpPr>
            <p:cNvPr id="18" name="object 18"/>
            <p:cNvSpPr/>
            <p:nvPr/>
          </p:nvSpPr>
          <p:spPr>
            <a:xfrm>
              <a:off x="14896718" y="4194556"/>
              <a:ext cx="723900" cy="46355"/>
            </a:xfrm>
            <a:custGeom>
              <a:avLst/>
              <a:gdLst/>
              <a:ahLst/>
              <a:cxnLst/>
              <a:rect l="l" t="t" r="r" b="b"/>
              <a:pathLst>
                <a:path w="723900" h="46354">
                  <a:moveTo>
                    <a:pt x="723900" y="0"/>
                  </a:moveTo>
                  <a:lnTo>
                    <a:pt x="0" y="46228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96718" y="4178427"/>
              <a:ext cx="77470" cy="115570"/>
            </a:xfrm>
            <a:custGeom>
              <a:avLst/>
              <a:gdLst/>
              <a:ahLst/>
              <a:cxnLst/>
              <a:rect l="l" t="t" r="r" b="b"/>
              <a:pathLst>
                <a:path w="77469" h="115570">
                  <a:moveTo>
                    <a:pt x="77088" y="115315"/>
                  </a:moveTo>
                  <a:lnTo>
                    <a:pt x="0" y="62357"/>
                  </a:lnTo>
                  <a:lnTo>
                    <a:pt x="69723" y="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39597" y="4585335"/>
              <a:ext cx="4486402" cy="444436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578254" y="2664798"/>
            <a:ext cx="660823" cy="21409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24</a:t>
            </a:r>
            <a:r>
              <a:rPr sz="1333" spc="-1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7" dirty="0">
                <a:solidFill>
                  <a:srgbClr val="4AACC5"/>
                </a:solidFill>
                <a:latin typeface="Calibri"/>
                <a:cs typeface="Calibri"/>
              </a:rPr>
              <a:t>values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2240" y="2869861"/>
            <a:ext cx="7835477" cy="318828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2233" b="1" spc="-7" dirty="0">
                <a:latin typeface="Calibri"/>
                <a:cs typeface="Calibri"/>
              </a:rPr>
              <a:t>Solution</a:t>
            </a:r>
            <a:r>
              <a:rPr sz="2233" spc="-7" dirty="0"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312859" indent="-304392">
              <a:buFont typeface="Arial MT"/>
              <a:buChar char="•"/>
              <a:tabLst>
                <a:tab pos="312859" algn="l"/>
              </a:tabLst>
            </a:pPr>
            <a:r>
              <a:rPr sz="2233" dirty="0">
                <a:latin typeface="Calibri"/>
                <a:cs typeface="Calibri"/>
              </a:rPr>
              <a:t>(24+1)</a:t>
            </a:r>
            <a:r>
              <a:rPr sz="2233" spc="-1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/</a:t>
            </a:r>
            <a:r>
              <a:rPr sz="2233" spc="-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233" spc="-1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=</a:t>
            </a:r>
            <a:r>
              <a:rPr sz="2233" spc="-20" dirty="0">
                <a:latin typeface="Calibri"/>
                <a:cs typeface="Calibri"/>
              </a:rPr>
              <a:t> </a:t>
            </a:r>
            <a:r>
              <a:rPr sz="2233" spc="-13" dirty="0">
                <a:latin typeface="Calibri"/>
                <a:cs typeface="Calibri"/>
              </a:rPr>
              <a:t>12.5</a:t>
            </a:r>
            <a:endParaRPr sz="2233">
              <a:latin typeface="Calibri"/>
              <a:cs typeface="Calibri"/>
            </a:endParaRPr>
          </a:p>
          <a:p>
            <a:pPr marL="312859" indent="-304392">
              <a:lnSpc>
                <a:spcPts val="2677"/>
              </a:lnSpc>
              <a:buFont typeface="Arial MT"/>
              <a:buChar char="•"/>
              <a:tabLst>
                <a:tab pos="312859" algn="l"/>
              </a:tabLst>
            </a:pPr>
            <a:r>
              <a:rPr sz="2233" dirty="0">
                <a:latin typeface="Calibri"/>
                <a:cs typeface="Calibri"/>
              </a:rPr>
              <a:t>The</a:t>
            </a:r>
            <a:r>
              <a:rPr sz="2233" spc="-5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two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middle</a:t>
            </a:r>
            <a:r>
              <a:rPr sz="2233" spc="-5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points</a:t>
            </a:r>
            <a:r>
              <a:rPr sz="2233" spc="-4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are</a:t>
            </a:r>
            <a:r>
              <a:rPr sz="2233" spc="-5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at</a:t>
            </a:r>
            <a:r>
              <a:rPr sz="2233" spc="-5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positions</a:t>
            </a:r>
            <a:r>
              <a:rPr sz="2233" spc="-2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12,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spc="-17" dirty="0">
                <a:latin typeface="Calibri"/>
                <a:cs typeface="Calibri"/>
              </a:rPr>
              <a:t>13</a:t>
            </a:r>
            <a:endParaRPr sz="2233">
              <a:latin typeface="Calibri"/>
              <a:cs typeface="Calibri"/>
            </a:endParaRPr>
          </a:p>
          <a:p>
            <a:pPr marL="312859" indent="-304392">
              <a:lnSpc>
                <a:spcPts val="2877"/>
              </a:lnSpc>
              <a:buFont typeface="Arial MT"/>
              <a:buChar char="•"/>
              <a:tabLst>
                <a:tab pos="312859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10.</a:t>
            </a:r>
            <a:endParaRPr sz="2400">
              <a:latin typeface="Calibri"/>
              <a:cs typeface="Calibri"/>
            </a:endParaRPr>
          </a:p>
          <a:p>
            <a:pPr marL="8467">
              <a:spcBef>
                <a:spcPts val="2683"/>
              </a:spcBef>
            </a:pPr>
            <a:r>
              <a:rPr sz="2400" dirty="0">
                <a:latin typeface="Calibri"/>
                <a:cs typeface="Calibri"/>
              </a:rPr>
              <a:t>μ</a:t>
            </a:r>
            <a:r>
              <a:rPr sz="2400" spc="153" dirty="0">
                <a:latin typeface="Calibri"/>
                <a:cs typeface="Calibri"/>
              </a:rPr>
              <a:t> </a:t>
            </a:r>
            <a:r>
              <a:rPr sz="2233" spc="-20" dirty="0">
                <a:latin typeface="Arial Black"/>
                <a:cs typeface="Arial Black"/>
              </a:rPr>
              <a:t>=</a:t>
            </a:r>
            <a:r>
              <a:rPr sz="2233" spc="-237" dirty="0">
                <a:latin typeface="Arial Black"/>
                <a:cs typeface="Arial Black"/>
              </a:rPr>
              <a:t> </a:t>
            </a:r>
            <a:r>
              <a:rPr sz="2233" dirty="0">
                <a:latin typeface="Calibri"/>
                <a:cs typeface="Calibri"/>
              </a:rPr>
              <a:t>(1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1</a:t>
            </a:r>
            <a:r>
              <a:rPr sz="2233" spc="-1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1</a:t>
            </a:r>
            <a:r>
              <a:rPr sz="2233" spc="-1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6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2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2</a:t>
            </a:r>
            <a:r>
              <a:rPr sz="2233" spc="-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4</a:t>
            </a:r>
            <a:r>
              <a:rPr sz="2233" spc="-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4</a:t>
            </a:r>
            <a:r>
              <a:rPr sz="2233" spc="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2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5</a:t>
            </a:r>
            <a:r>
              <a:rPr sz="2233" spc="-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+</a:t>
            </a:r>
            <a:r>
              <a:rPr sz="2233" spc="-1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12</a:t>
            </a:r>
            <a:r>
              <a:rPr sz="2400" dirty="0">
                <a:latin typeface="Calibri"/>
                <a:cs typeface="Calibri"/>
              </a:rPr>
              <a:t>×</a:t>
            </a:r>
            <a:r>
              <a:rPr sz="2233" dirty="0">
                <a:latin typeface="Calibri"/>
                <a:cs typeface="Calibri"/>
              </a:rPr>
              <a:t>5) /</a:t>
            </a:r>
            <a:r>
              <a:rPr sz="2233" spc="-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24</a:t>
            </a:r>
            <a:r>
              <a:rPr sz="2233" spc="-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=</a:t>
            </a:r>
            <a:r>
              <a:rPr sz="2233" spc="-20" dirty="0">
                <a:latin typeface="Calibri"/>
                <a:cs typeface="Calibri"/>
              </a:rPr>
              <a:t> </a:t>
            </a:r>
            <a:r>
              <a:rPr sz="2233" spc="-13" dirty="0">
                <a:latin typeface="Calibri"/>
                <a:cs typeface="Calibri"/>
              </a:rPr>
              <a:t>9.25</a:t>
            </a:r>
            <a:endParaRPr sz="2233">
              <a:latin typeface="Calibri"/>
              <a:cs typeface="Calibri"/>
            </a:endParaRPr>
          </a:p>
          <a:p>
            <a:pPr marL="8467">
              <a:spcBef>
                <a:spcPts val="268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lower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median,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b="1" spc="-17" dirty="0">
                <a:latin typeface="Calibri"/>
                <a:cs typeface="Calibri"/>
              </a:rPr>
              <a:t>Left-</a:t>
            </a:r>
            <a:r>
              <a:rPr sz="2400" b="1" spc="-7" dirty="0">
                <a:latin typeface="Calibri"/>
                <a:cs typeface="Calibri"/>
              </a:rPr>
              <a:t>Skewed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936" y="1028665"/>
            <a:ext cx="5919047" cy="1058281"/>
          </a:xfrm>
          <a:prstGeom prst="rect">
            <a:avLst/>
          </a:prstGeom>
        </p:spPr>
        <p:txBody>
          <a:bodyPr vert="horz" wrap="square" lIns="0" tIns="189653" rIns="0" bIns="0" rtlCol="0">
            <a:spAutoFit/>
          </a:bodyPr>
          <a:lstStyle/>
          <a:p>
            <a:pPr marL="8467">
              <a:spcBef>
                <a:spcPts val="1493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Example3</a:t>
            </a:r>
            <a:r>
              <a:rPr sz="2233" b="1" spc="-1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244699">
              <a:spcBef>
                <a:spcPts val="1427"/>
              </a:spcBef>
            </a:pPr>
            <a:r>
              <a:rPr sz="2233" dirty="0">
                <a:latin typeface="Calibri"/>
                <a:cs typeface="Calibri"/>
              </a:rPr>
              <a:t>Find</a:t>
            </a:r>
            <a:r>
              <a:rPr sz="2233" spc="-3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3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mean</a:t>
            </a:r>
            <a:r>
              <a:rPr sz="2233" spc="-43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and</a:t>
            </a:r>
            <a:r>
              <a:rPr sz="2233" spc="-3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median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of</a:t>
            </a:r>
            <a:r>
              <a:rPr sz="2233" spc="-40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the</a:t>
            </a:r>
            <a:r>
              <a:rPr sz="2233" spc="-27" dirty="0">
                <a:latin typeface="Calibri"/>
                <a:cs typeface="Calibri"/>
              </a:rPr>
              <a:t> </a:t>
            </a:r>
            <a:r>
              <a:rPr sz="2233" dirty="0">
                <a:latin typeface="Calibri"/>
                <a:cs typeface="Calibri"/>
              </a:rPr>
              <a:t>coming</a:t>
            </a:r>
            <a:r>
              <a:rPr sz="2233" spc="-33" dirty="0">
                <a:latin typeface="Calibri"/>
                <a:cs typeface="Calibri"/>
              </a:rPr>
              <a:t> </a:t>
            </a:r>
            <a:r>
              <a:rPr sz="2233" spc="-7" dirty="0">
                <a:latin typeface="Calibri"/>
                <a:cs typeface="Calibri"/>
              </a:rPr>
              <a:t>dataset</a:t>
            </a:r>
            <a:endParaRPr sz="2233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343741" y="2318597"/>
          <a:ext cx="5497403" cy="629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8992518" y="2752161"/>
            <a:ext cx="508423" cy="102447"/>
            <a:chOff x="13488776" y="4128242"/>
            <a:chExt cx="762635" cy="153670"/>
          </a:xfrm>
        </p:grpSpPr>
        <p:sp>
          <p:nvSpPr>
            <p:cNvPr id="18" name="object 18"/>
            <p:cNvSpPr/>
            <p:nvPr/>
          </p:nvSpPr>
          <p:spPr>
            <a:xfrm>
              <a:off x="13507846" y="4163440"/>
              <a:ext cx="723900" cy="46355"/>
            </a:xfrm>
            <a:custGeom>
              <a:avLst/>
              <a:gdLst/>
              <a:ahLst/>
              <a:cxnLst/>
              <a:rect l="l" t="t" r="r" b="b"/>
              <a:pathLst>
                <a:path w="723900" h="46354">
                  <a:moveTo>
                    <a:pt x="723900" y="0"/>
                  </a:moveTo>
                  <a:lnTo>
                    <a:pt x="0" y="46100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07846" y="4147311"/>
              <a:ext cx="77470" cy="115570"/>
            </a:xfrm>
            <a:custGeom>
              <a:avLst/>
              <a:gdLst/>
              <a:ahLst/>
              <a:cxnLst/>
              <a:rect l="l" t="t" r="r" b="b"/>
              <a:pathLst>
                <a:path w="77469" h="115570">
                  <a:moveTo>
                    <a:pt x="77089" y="115188"/>
                  </a:moveTo>
                  <a:lnTo>
                    <a:pt x="0" y="62229"/>
                  </a:lnTo>
                  <a:lnTo>
                    <a:pt x="69723" y="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541087" y="2654638"/>
            <a:ext cx="660823" cy="21409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18</a:t>
            </a:r>
            <a:r>
              <a:rPr sz="1333" spc="-1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7" dirty="0">
                <a:solidFill>
                  <a:srgbClr val="4AACC5"/>
                </a:solidFill>
                <a:latin typeface="Calibri"/>
                <a:cs typeface="Calibri"/>
              </a:rPr>
              <a:t>values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9694" y="2849964"/>
            <a:ext cx="6705177" cy="215742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lnSpc>
                <a:spcPts val="2677"/>
              </a:lnSpc>
              <a:spcBef>
                <a:spcPts val="63"/>
              </a:spcBef>
            </a:pPr>
            <a:r>
              <a:rPr sz="2233" b="1" spc="-7" dirty="0">
                <a:latin typeface="Calibri"/>
                <a:cs typeface="Calibri"/>
              </a:rPr>
              <a:t>Solution</a:t>
            </a:r>
            <a:r>
              <a:rPr sz="2233" spc="-7" dirty="0"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312859" indent="-304392">
              <a:lnSpc>
                <a:spcPts val="2877"/>
              </a:lnSpc>
              <a:buFont typeface="Arial MT"/>
              <a:buChar char="•"/>
              <a:tabLst>
                <a:tab pos="312859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  <a:p>
            <a:pPr marL="389063" indent="-380596">
              <a:spcBef>
                <a:spcPts val="2683"/>
              </a:spcBef>
              <a:buFont typeface="Arial MT"/>
              <a:buChar char="•"/>
              <a:tabLst>
                <a:tab pos="389063" algn="l"/>
              </a:tabLst>
            </a:pPr>
            <a:r>
              <a:rPr sz="2400" dirty="0">
                <a:latin typeface="Calibri"/>
                <a:cs typeface="Calibri"/>
              </a:rPr>
              <a:t>μ</a:t>
            </a:r>
            <a:r>
              <a:rPr sz="2400" spc="193" dirty="0">
                <a:latin typeface="Calibri"/>
                <a:cs typeface="Calibri"/>
              </a:rPr>
              <a:t> </a:t>
            </a:r>
            <a:r>
              <a:rPr sz="2233" spc="-20" dirty="0">
                <a:latin typeface="Arial Black"/>
                <a:cs typeface="Arial Black"/>
              </a:rPr>
              <a:t>=</a:t>
            </a:r>
            <a:r>
              <a:rPr sz="2233" spc="-230" dirty="0">
                <a:latin typeface="Arial Black"/>
                <a:cs typeface="Arial Black"/>
              </a:rPr>
              <a:t> </a:t>
            </a:r>
            <a:r>
              <a:rPr sz="2233" spc="-17" dirty="0">
                <a:latin typeface="Calibri"/>
                <a:cs typeface="Calibri"/>
              </a:rPr>
              <a:t>17</a:t>
            </a:r>
            <a:endParaRPr sz="2233">
              <a:latin typeface="Calibri"/>
              <a:cs typeface="Calibri"/>
            </a:endParaRPr>
          </a:p>
          <a:p>
            <a:pPr marL="8467">
              <a:spcBef>
                <a:spcPts val="2679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alibri"/>
                <a:cs typeface="Calibri"/>
              </a:rPr>
              <a:t>Symmetric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533003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MEDIAN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2481" y="3386708"/>
              <a:ext cx="11658600" cy="42424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81506" y="2700172"/>
              <a:ext cx="1612798" cy="16771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1480" y="2552700"/>
              <a:ext cx="1825967" cy="18246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739377" y="5977508"/>
              <a:ext cx="0" cy="725805"/>
            </a:xfrm>
            <a:custGeom>
              <a:avLst/>
              <a:gdLst/>
              <a:ahLst/>
              <a:cxnLst/>
              <a:rect l="l" t="t" r="r" b="b"/>
              <a:pathLst>
                <a:path h="725804">
                  <a:moveTo>
                    <a:pt x="0" y="0"/>
                  </a:moveTo>
                  <a:lnTo>
                    <a:pt x="0" y="725296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9" name="object 19"/>
            <p:cNvSpPr/>
            <p:nvPr/>
          </p:nvSpPr>
          <p:spPr>
            <a:xfrm>
              <a:off x="8681593" y="6629273"/>
              <a:ext cx="115570" cy="73660"/>
            </a:xfrm>
            <a:custGeom>
              <a:avLst/>
              <a:gdLst/>
              <a:ahLst/>
              <a:cxnLst/>
              <a:rect l="l" t="t" r="r" b="b"/>
              <a:pathLst>
                <a:path w="115570" h="73659">
                  <a:moveTo>
                    <a:pt x="115570" y="0"/>
                  </a:moveTo>
                  <a:lnTo>
                    <a:pt x="57784" y="73532"/>
                  </a:lnTo>
                  <a:lnTo>
                    <a:pt x="0" y="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272860" y="2032897"/>
            <a:ext cx="1025313" cy="41921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Another</a:t>
            </a:r>
            <a:r>
              <a:rPr sz="1333" spc="-4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13" dirty="0">
                <a:solidFill>
                  <a:srgbClr val="4AACC5"/>
                </a:solidFill>
                <a:latin typeface="Calibri"/>
                <a:cs typeface="Calibri"/>
              </a:rPr>
              <a:t>group</a:t>
            </a:r>
            <a:endParaRPr sz="1333">
              <a:latin typeface="Calibri"/>
              <a:cs typeface="Calibri"/>
            </a:endParaRPr>
          </a:p>
          <a:p>
            <a:pPr marL="8467">
              <a:spcBef>
                <a:spcPts val="7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of</a:t>
            </a:r>
            <a:r>
              <a:rPr sz="1333" spc="-3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data</a:t>
            </a:r>
            <a:r>
              <a:rPr sz="1333" spc="-2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13" dirty="0">
                <a:solidFill>
                  <a:srgbClr val="4AACC5"/>
                </a:solidFill>
                <a:latin typeface="Calibri"/>
                <a:cs typeface="Calibri"/>
              </a:rPr>
              <a:t>here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2893" y="2032897"/>
            <a:ext cx="923290" cy="41921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467">
              <a:spcBef>
                <a:spcPts val="70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One</a:t>
            </a:r>
            <a:r>
              <a:rPr sz="1333" spc="-3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group</a:t>
            </a:r>
            <a:r>
              <a:rPr sz="1333" spc="-3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17" dirty="0">
                <a:solidFill>
                  <a:srgbClr val="4AACC5"/>
                </a:solidFill>
                <a:latin typeface="Calibri"/>
                <a:cs typeface="Calibri"/>
              </a:rPr>
              <a:t>of</a:t>
            </a:r>
            <a:endParaRPr sz="1333">
              <a:latin typeface="Calibri"/>
              <a:cs typeface="Calibri"/>
            </a:endParaRPr>
          </a:p>
          <a:p>
            <a:pPr marL="8467">
              <a:spcBef>
                <a:spcPts val="7"/>
              </a:spcBef>
            </a:pPr>
            <a:r>
              <a:rPr sz="1333" dirty="0">
                <a:solidFill>
                  <a:srgbClr val="4AACC5"/>
                </a:solidFill>
                <a:latin typeface="Calibri"/>
                <a:cs typeface="Calibri"/>
              </a:rPr>
              <a:t>data</a:t>
            </a:r>
            <a:r>
              <a:rPr sz="1333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333" spc="-13" dirty="0">
                <a:solidFill>
                  <a:srgbClr val="4AACC5"/>
                </a:solidFill>
                <a:latin typeface="Calibri"/>
                <a:cs typeface="Calibri"/>
              </a:rPr>
              <a:t>here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5062" y="3364653"/>
            <a:ext cx="1149773" cy="41793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67" marR="3387">
              <a:lnSpc>
                <a:spcPct val="100499"/>
              </a:lnSpc>
              <a:spcBef>
                <a:spcPts val="60"/>
              </a:spcBef>
            </a:pPr>
            <a:r>
              <a:rPr sz="1333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1333" spc="-2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7E7E7E"/>
                </a:solidFill>
                <a:latin typeface="Calibri"/>
                <a:cs typeface="Calibri"/>
              </a:rPr>
              <a:t>Mean</a:t>
            </a:r>
            <a:r>
              <a:rPr sz="1333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33" spc="-17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1333" dirty="0">
                <a:solidFill>
                  <a:srgbClr val="7E7E7E"/>
                </a:solidFill>
                <a:latin typeface="Calibri"/>
                <a:cs typeface="Calibri"/>
              </a:rPr>
              <a:t>median</a:t>
            </a:r>
            <a:r>
              <a:rPr sz="1333" spc="-3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33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1333" spc="-37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333" spc="-13" dirty="0">
                <a:solidFill>
                  <a:srgbClr val="7E7E7E"/>
                </a:solidFill>
                <a:latin typeface="Calibri"/>
                <a:cs typeface="Calibri"/>
              </a:rPr>
              <a:t>here</a:t>
            </a:r>
            <a:endParaRPr sz="13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808055" y="1881870"/>
            <a:ext cx="5172710" cy="1372513"/>
          </a:xfrm>
          <a:prstGeom prst="rect">
            <a:avLst/>
          </a:prstGeom>
        </p:spPr>
        <p:txBody>
          <a:bodyPr spcFirstLastPara="1" vert="horz" wrap="square" lIns="0" tIns="4657" rIns="0" bIns="0" rtlCol="0" anchor="b" anchorCtr="0">
            <a:spAutoFit/>
          </a:bodyPr>
          <a:lstStyle/>
          <a:p>
            <a:pPr marL="8467" marR="3387">
              <a:lnSpc>
                <a:spcPct val="100600"/>
              </a:lnSpc>
              <a:spcBef>
                <a:spcPts val="37"/>
              </a:spcBef>
              <a:tabLst>
                <a:tab pos="2205254" algn="l"/>
              </a:tabLst>
            </a:pPr>
            <a:r>
              <a:rPr sz="4400" dirty="0">
                <a:solidFill>
                  <a:srgbClr val="000000"/>
                </a:solidFill>
              </a:rPr>
              <a:t>What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if</a:t>
            </a:r>
            <a:r>
              <a:rPr sz="4400" spc="-63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you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could</a:t>
            </a:r>
            <a:r>
              <a:rPr sz="4400" spc="-60" dirty="0">
                <a:solidFill>
                  <a:srgbClr val="000000"/>
                </a:solidFill>
              </a:rPr>
              <a:t> </a:t>
            </a:r>
            <a:r>
              <a:rPr sz="4400" spc="-13" dirty="0">
                <a:solidFill>
                  <a:srgbClr val="000000"/>
                </a:solidFill>
              </a:rPr>
              <a:t>pick </a:t>
            </a:r>
            <a:r>
              <a:rPr sz="4400" dirty="0">
                <a:solidFill>
                  <a:srgbClr val="000000"/>
                </a:solidFill>
              </a:rPr>
              <a:t>two</a:t>
            </a:r>
            <a:r>
              <a:rPr sz="4400" spc="-67" dirty="0">
                <a:solidFill>
                  <a:srgbClr val="000000"/>
                </a:solidFill>
              </a:rPr>
              <a:t> </a:t>
            </a:r>
            <a:r>
              <a:rPr sz="4400" spc="-13" dirty="0">
                <a:solidFill>
                  <a:srgbClr val="000000"/>
                </a:solidFill>
              </a:rPr>
              <a:t>ages</a:t>
            </a:r>
            <a:r>
              <a:rPr sz="4400" dirty="0">
                <a:solidFill>
                  <a:srgbClr val="000000"/>
                </a:solidFill>
              </a:rPr>
              <a:t>	</a:t>
            </a:r>
            <a:r>
              <a:rPr sz="4400" spc="-7" dirty="0">
                <a:solidFill>
                  <a:srgbClr val="000000"/>
                </a:solidFill>
              </a:rPr>
              <a:t>instead?</a:t>
            </a:r>
            <a:endParaRPr sz="4400"/>
          </a:p>
        </p:txBody>
      </p:sp>
      <p:grpSp>
        <p:nvGrpSpPr>
          <p:cNvPr id="14" name="object 14"/>
          <p:cNvGrpSpPr/>
          <p:nvPr/>
        </p:nvGrpSpPr>
        <p:grpSpPr>
          <a:xfrm>
            <a:off x="8758651" y="2906999"/>
            <a:ext cx="2557780" cy="2341880"/>
            <a:chOff x="13137977" y="4360499"/>
            <a:chExt cx="3836670" cy="3512820"/>
          </a:xfrm>
        </p:grpSpPr>
        <p:sp>
          <p:nvSpPr>
            <p:cNvPr id="15" name="object 15"/>
            <p:cNvSpPr/>
            <p:nvPr/>
          </p:nvSpPr>
          <p:spPr>
            <a:xfrm>
              <a:off x="13256260" y="4752593"/>
              <a:ext cx="1706245" cy="3094990"/>
            </a:xfrm>
            <a:custGeom>
              <a:avLst/>
              <a:gdLst/>
              <a:ahLst/>
              <a:cxnLst/>
              <a:rect l="l" t="t" r="r" b="b"/>
              <a:pathLst>
                <a:path w="1706244" h="3094990">
                  <a:moveTo>
                    <a:pt x="840613" y="149860"/>
                  </a:moveTo>
                  <a:lnTo>
                    <a:pt x="799084" y="97536"/>
                  </a:lnTo>
                  <a:lnTo>
                    <a:pt x="695325" y="32639"/>
                  </a:lnTo>
                  <a:lnTo>
                    <a:pt x="573532" y="0"/>
                  </a:lnTo>
                  <a:lnTo>
                    <a:pt x="483616" y="32512"/>
                  </a:lnTo>
                  <a:lnTo>
                    <a:pt x="408813" y="112776"/>
                  </a:lnTo>
                  <a:lnTo>
                    <a:pt x="130302" y="577215"/>
                  </a:lnTo>
                  <a:lnTo>
                    <a:pt x="37211" y="751459"/>
                  </a:lnTo>
                  <a:lnTo>
                    <a:pt x="0" y="851916"/>
                  </a:lnTo>
                  <a:lnTo>
                    <a:pt x="12941" y="916813"/>
                  </a:lnTo>
                  <a:lnTo>
                    <a:pt x="70485" y="984504"/>
                  </a:lnTo>
                  <a:lnTo>
                    <a:pt x="250825" y="1168527"/>
                  </a:lnTo>
                  <a:lnTo>
                    <a:pt x="448183" y="1364615"/>
                  </a:lnTo>
                  <a:lnTo>
                    <a:pt x="607060" y="1520571"/>
                  </a:lnTo>
                  <a:lnTo>
                    <a:pt x="672338" y="1584198"/>
                  </a:lnTo>
                  <a:lnTo>
                    <a:pt x="686054" y="1039368"/>
                  </a:lnTo>
                  <a:lnTo>
                    <a:pt x="493395" y="784098"/>
                  </a:lnTo>
                  <a:lnTo>
                    <a:pt x="761746" y="327660"/>
                  </a:lnTo>
                  <a:lnTo>
                    <a:pt x="826135" y="217424"/>
                  </a:lnTo>
                  <a:lnTo>
                    <a:pt x="840613" y="149860"/>
                  </a:lnTo>
                  <a:close/>
                </a:path>
                <a:path w="1706244" h="3094990">
                  <a:moveTo>
                    <a:pt x="1705737" y="1793240"/>
                  </a:moveTo>
                  <a:lnTo>
                    <a:pt x="1304544" y="1793240"/>
                  </a:lnTo>
                  <a:lnTo>
                    <a:pt x="1304544" y="2894711"/>
                  </a:lnTo>
                  <a:lnTo>
                    <a:pt x="1154303" y="2899664"/>
                  </a:lnTo>
                  <a:lnTo>
                    <a:pt x="1077087" y="2922270"/>
                  </a:lnTo>
                  <a:lnTo>
                    <a:pt x="1048639" y="2981071"/>
                  </a:lnTo>
                  <a:lnTo>
                    <a:pt x="1044575" y="3094863"/>
                  </a:lnTo>
                  <a:lnTo>
                    <a:pt x="1705737" y="3094863"/>
                  </a:lnTo>
                  <a:lnTo>
                    <a:pt x="1705737" y="1793240"/>
                  </a:lnTo>
                  <a:close/>
                </a:path>
              </a:pathLst>
            </a:custGeom>
            <a:solidFill>
              <a:srgbClr val="93CCD3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07871" y="6765162"/>
              <a:ext cx="661670" cy="1082675"/>
            </a:xfrm>
            <a:custGeom>
              <a:avLst/>
              <a:gdLst/>
              <a:ahLst/>
              <a:cxnLst/>
              <a:rect l="l" t="t" r="r" b="b"/>
              <a:pathLst>
                <a:path w="661669" h="1082675">
                  <a:moveTo>
                    <a:pt x="260350" y="0"/>
                  </a:moveTo>
                  <a:lnTo>
                    <a:pt x="260096" y="531621"/>
                  </a:lnTo>
                  <a:lnTo>
                    <a:pt x="260096" y="804544"/>
                  </a:lnTo>
                  <a:lnTo>
                    <a:pt x="259969" y="905001"/>
                  </a:lnTo>
                  <a:lnTo>
                    <a:pt x="259969" y="919479"/>
                  </a:lnTo>
                  <a:lnTo>
                    <a:pt x="109727" y="923543"/>
                  </a:lnTo>
                  <a:lnTo>
                    <a:pt x="32511" y="941831"/>
                  </a:lnTo>
                  <a:lnTo>
                    <a:pt x="4063" y="989710"/>
                  </a:lnTo>
                  <a:lnTo>
                    <a:pt x="0" y="1082293"/>
                  </a:lnTo>
                  <a:lnTo>
                    <a:pt x="382142" y="1082293"/>
                  </a:lnTo>
                  <a:lnTo>
                    <a:pt x="578484" y="1082293"/>
                  </a:lnTo>
                  <a:lnTo>
                    <a:pt x="650748" y="1082293"/>
                  </a:lnTo>
                  <a:lnTo>
                    <a:pt x="661161" y="1082293"/>
                  </a:lnTo>
                  <a:lnTo>
                    <a:pt x="661161" y="464184"/>
                  </a:lnTo>
                  <a:lnTo>
                    <a:pt x="661161" y="146684"/>
                  </a:lnTo>
                  <a:lnTo>
                    <a:pt x="661161" y="29717"/>
                  </a:lnTo>
                  <a:lnTo>
                    <a:pt x="661161" y="13080"/>
                  </a:lnTo>
                </a:path>
              </a:pathLst>
            </a:custGeom>
            <a:ln w="51652">
              <a:solidFill>
                <a:srgbClr val="173C5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73705" y="6633717"/>
              <a:ext cx="661670" cy="1214120"/>
            </a:xfrm>
            <a:custGeom>
              <a:avLst/>
              <a:gdLst/>
              <a:ahLst/>
              <a:cxnLst/>
              <a:rect l="l" t="t" r="r" b="b"/>
              <a:pathLst>
                <a:path w="661669" h="1214120">
                  <a:moveTo>
                    <a:pt x="661161" y="0"/>
                  </a:moveTo>
                  <a:lnTo>
                    <a:pt x="260096" y="0"/>
                  </a:lnTo>
                  <a:lnTo>
                    <a:pt x="260096" y="1027049"/>
                  </a:lnTo>
                  <a:lnTo>
                    <a:pt x="109728" y="1031748"/>
                  </a:lnTo>
                  <a:lnTo>
                    <a:pt x="32511" y="1052703"/>
                  </a:lnTo>
                  <a:lnTo>
                    <a:pt x="4063" y="1107567"/>
                  </a:lnTo>
                  <a:lnTo>
                    <a:pt x="0" y="1213739"/>
                  </a:lnTo>
                  <a:lnTo>
                    <a:pt x="661161" y="1213739"/>
                  </a:lnTo>
                  <a:lnTo>
                    <a:pt x="661161" y="0"/>
                  </a:lnTo>
                  <a:close/>
                </a:path>
              </a:pathLst>
            </a:custGeom>
            <a:solidFill>
              <a:srgbClr val="93CCD3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070454" y="6788657"/>
              <a:ext cx="661670" cy="1059180"/>
            </a:xfrm>
            <a:custGeom>
              <a:avLst/>
              <a:gdLst/>
              <a:ahLst/>
              <a:cxnLst/>
              <a:rect l="l" t="t" r="r" b="b"/>
              <a:pathLst>
                <a:path w="661669" h="1059179">
                  <a:moveTo>
                    <a:pt x="259968" y="0"/>
                  </a:moveTo>
                  <a:lnTo>
                    <a:pt x="259968" y="517906"/>
                  </a:lnTo>
                  <a:lnTo>
                    <a:pt x="259968" y="783971"/>
                  </a:lnTo>
                  <a:lnTo>
                    <a:pt x="259968" y="881888"/>
                  </a:lnTo>
                  <a:lnTo>
                    <a:pt x="259968" y="895985"/>
                  </a:lnTo>
                  <a:lnTo>
                    <a:pt x="109727" y="900049"/>
                  </a:lnTo>
                  <a:lnTo>
                    <a:pt x="32511" y="918337"/>
                  </a:lnTo>
                  <a:lnTo>
                    <a:pt x="4063" y="966216"/>
                  </a:lnTo>
                  <a:lnTo>
                    <a:pt x="0" y="1058799"/>
                  </a:lnTo>
                  <a:lnTo>
                    <a:pt x="382142" y="1058799"/>
                  </a:lnTo>
                  <a:lnTo>
                    <a:pt x="578484" y="1058799"/>
                  </a:lnTo>
                  <a:lnTo>
                    <a:pt x="650748" y="1058799"/>
                  </a:lnTo>
                  <a:lnTo>
                    <a:pt x="661161" y="1058799"/>
                  </a:lnTo>
                  <a:lnTo>
                    <a:pt x="661161" y="446659"/>
                  </a:lnTo>
                  <a:lnTo>
                    <a:pt x="661161" y="132334"/>
                  </a:lnTo>
                  <a:lnTo>
                    <a:pt x="661161" y="16510"/>
                  </a:lnTo>
                  <a:lnTo>
                    <a:pt x="661161" y="0"/>
                  </a:lnTo>
                </a:path>
              </a:pathLst>
            </a:custGeom>
            <a:ln w="51652">
              <a:solidFill>
                <a:srgbClr val="173C5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02258" y="4410582"/>
              <a:ext cx="2470785" cy="2431415"/>
            </a:xfrm>
            <a:custGeom>
              <a:avLst/>
              <a:gdLst/>
              <a:ahLst/>
              <a:cxnLst/>
              <a:rect l="l" t="t" r="r" b="b"/>
              <a:pathLst>
                <a:path w="2470784" h="2431415">
                  <a:moveTo>
                    <a:pt x="537082" y="0"/>
                  </a:moveTo>
                  <a:lnTo>
                    <a:pt x="489457" y="507"/>
                  </a:lnTo>
                  <a:lnTo>
                    <a:pt x="443103" y="5841"/>
                  </a:lnTo>
                  <a:lnTo>
                    <a:pt x="398145" y="15620"/>
                  </a:lnTo>
                  <a:lnTo>
                    <a:pt x="354965" y="29590"/>
                  </a:lnTo>
                  <a:lnTo>
                    <a:pt x="313563" y="47497"/>
                  </a:lnTo>
                  <a:lnTo>
                    <a:pt x="274447" y="69341"/>
                  </a:lnTo>
                  <a:lnTo>
                    <a:pt x="237744" y="94741"/>
                  </a:lnTo>
                  <a:lnTo>
                    <a:pt x="203580" y="123443"/>
                  </a:lnTo>
                  <a:lnTo>
                    <a:pt x="172338" y="155320"/>
                  </a:lnTo>
                  <a:lnTo>
                    <a:pt x="144272" y="189991"/>
                  </a:lnTo>
                  <a:lnTo>
                    <a:pt x="119507" y="227329"/>
                  </a:lnTo>
                  <a:lnTo>
                    <a:pt x="98425" y="267207"/>
                  </a:lnTo>
                  <a:lnTo>
                    <a:pt x="81280" y="309244"/>
                  </a:lnTo>
                  <a:lnTo>
                    <a:pt x="68072" y="353313"/>
                  </a:lnTo>
                  <a:lnTo>
                    <a:pt x="59309" y="399161"/>
                  </a:lnTo>
                  <a:lnTo>
                    <a:pt x="55118" y="446531"/>
                  </a:lnTo>
                  <a:lnTo>
                    <a:pt x="0" y="1892300"/>
                  </a:lnTo>
                  <a:lnTo>
                    <a:pt x="634" y="1939797"/>
                  </a:lnTo>
                  <a:lnTo>
                    <a:pt x="5969" y="1986152"/>
                  </a:lnTo>
                  <a:lnTo>
                    <a:pt x="15621" y="2031111"/>
                  </a:lnTo>
                  <a:lnTo>
                    <a:pt x="29590" y="2074417"/>
                  </a:lnTo>
                  <a:lnTo>
                    <a:pt x="47625" y="2115692"/>
                  </a:lnTo>
                  <a:lnTo>
                    <a:pt x="69469" y="2154936"/>
                  </a:lnTo>
                  <a:lnTo>
                    <a:pt x="94869" y="2191639"/>
                  </a:lnTo>
                  <a:lnTo>
                    <a:pt x="123571" y="2225802"/>
                  </a:lnTo>
                  <a:lnTo>
                    <a:pt x="155321" y="2256916"/>
                  </a:lnTo>
                  <a:lnTo>
                    <a:pt x="190119" y="2285111"/>
                  </a:lnTo>
                  <a:lnTo>
                    <a:pt x="227457" y="2309749"/>
                  </a:lnTo>
                  <a:lnTo>
                    <a:pt x="267334" y="2330830"/>
                  </a:lnTo>
                  <a:lnTo>
                    <a:pt x="309372" y="2348103"/>
                  </a:lnTo>
                  <a:lnTo>
                    <a:pt x="353440" y="2361183"/>
                  </a:lnTo>
                  <a:lnTo>
                    <a:pt x="399288" y="2370074"/>
                  </a:lnTo>
                  <a:lnTo>
                    <a:pt x="446659" y="2374265"/>
                  </a:lnTo>
                  <a:lnTo>
                    <a:pt x="1933702" y="2430906"/>
                  </a:lnTo>
                  <a:lnTo>
                    <a:pt x="1981200" y="2430271"/>
                  </a:lnTo>
                  <a:lnTo>
                    <a:pt x="2027555" y="2424938"/>
                  </a:lnTo>
                  <a:lnTo>
                    <a:pt x="2072513" y="2415286"/>
                  </a:lnTo>
                  <a:lnTo>
                    <a:pt x="2115820" y="2401316"/>
                  </a:lnTo>
                  <a:lnTo>
                    <a:pt x="2157095" y="2383281"/>
                  </a:lnTo>
                  <a:lnTo>
                    <a:pt x="2196211" y="2361438"/>
                  </a:lnTo>
                  <a:lnTo>
                    <a:pt x="2233040" y="2336038"/>
                  </a:lnTo>
                  <a:lnTo>
                    <a:pt x="2267077" y="2307336"/>
                  </a:lnTo>
                  <a:lnTo>
                    <a:pt x="2298319" y="2275586"/>
                  </a:lnTo>
                  <a:lnTo>
                    <a:pt x="2326386" y="2240788"/>
                  </a:lnTo>
                  <a:lnTo>
                    <a:pt x="2351151" y="2203450"/>
                  </a:lnTo>
                  <a:lnTo>
                    <a:pt x="2372232" y="2163571"/>
                  </a:lnTo>
                  <a:lnTo>
                    <a:pt x="2389505" y="2121534"/>
                  </a:lnTo>
                  <a:lnTo>
                    <a:pt x="2402586" y="2077465"/>
                  </a:lnTo>
                  <a:lnTo>
                    <a:pt x="2411476" y="2031618"/>
                  </a:lnTo>
                  <a:lnTo>
                    <a:pt x="2415667" y="1984247"/>
                  </a:lnTo>
                  <a:lnTo>
                    <a:pt x="2470657" y="538479"/>
                  </a:lnTo>
                  <a:lnTo>
                    <a:pt x="2470023" y="490981"/>
                  </a:lnTo>
                  <a:lnTo>
                    <a:pt x="2464815" y="444626"/>
                  </a:lnTo>
                  <a:lnTo>
                    <a:pt x="2455036" y="399668"/>
                  </a:lnTo>
                  <a:lnTo>
                    <a:pt x="2441067" y="356362"/>
                  </a:lnTo>
                  <a:lnTo>
                    <a:pt x="2423032" y="315087"/>
                  </a:lnTo>
                  <a:lnTo>
                    <a:pt x="2401315" y="275970"/>
                  </a:lnTo>
                  <a:lnTo>
                    <a:pt x="2375915" y="239140"/>
                  </a:lnTo>
                  <a:lnTo>
                    <a:pt x="2347213" y="205104"/>
                  </a:lnTo>
                  <a:lnTo>
                    <a:pt x="2315336" y="173862"/>
                  </a:lnTo>
                  <a:lnTo>
                    <a:pt x="2280665" y="145795"/>
                  </a:lnTo>
                  <a:lnTo>
                    <a:pt x="2243201" y="121030"/>
                  </a:lnTo>
                  <a:lnTo>
                    <a:pt x="2203450" y="99949"/>
                  </a:lnTo>
                  <a:lnTo>
                    <a:pt x="2161286" y="82676"/>
                  </a:lnTo>
                  <a:lnTo>
                    <a:pt x="2117217" y="69595"/>
                  </a:lnTo>
                  <a:lnTo>
                    <a:pt x="2071497" y="60832"/>
                  </a:lnTo>
                  <a:lnTo>
                    <a:pt x="2024126" y="56514"/>
                  </a:lnTo>
                  <a:lnTo>
                    <a:pt x="537082" y="0"/>
                  </a:lnTo>
                  <a:close/>
                </a:path>
              </a:pathLst>
            </a:custGeom>
            <a:solidFill>
              <a:srgbClr val="93CCD3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0183" y="4386325"/>
              <a:ext cx="2409190" cy="2428875"/>
            </a:xfrm>
            <a:custGeom>
              <a:avLst/>
              <a:gdLst/>
              <a:ahLst/>
              <a:cxnLst/>
              <a:rect l="l" t="t" r="r" b="b"/>
              <a:pathLst>
                <a:path w="2409190" h="2428875">
                  <a:moveTo>
                    <a:pt x="1871726" y="2428621"/>
                  </a:moveTo>
                  <a:lnTo>
                    <a:pt x="1047750" y="2397252"/>
                  </a:lnTo>
                  <a:lnTo>
                    <a:pt x="624713" y="2381123"/>
                  </a:lnTo>
                  <a:lnTo>
                    <a:pt x="468884" y="2375154"/>
                  </a:lnTo>
                  <a:lnTo>
                    <a:pt x="399288" y="2370074"/>
                  </a:lnTo>
                  <a:lnTo>
                    <a:pt x="353440" y="2361311"/>
                  </a:lnTo>
                  <a:lnTo>
                    <a:pt x="309372" y="2348229"/>
                  </a:lnTo>
                  <a:lnTo>
                    <a:pt x="267334" y="2330958"/>
                  </a:lnTo>
                  <a:lnTo>
                    <a:pt x="227457" y="2309876"/>
                  </a:lnTo>
                  <a:lnTo>
                    <a:pt x="189992" y="2285111"/>
                  </a:lnTo>
                  <a:lnTo>
                    <a:pt x="155321" y="2257044"/>
                  </a:lnTo>
                  <a:lnTo>
                    <a:pt x="123444" y="2225802"/>
                  </a:lnTo>
                  <a:lnTo>
                    <a:pt x="94742" y="2191766"/>
                  </a:lnTo>
                  <a:lnTo>
                    <a:pt x="69469" y="2154936"/>
                  </a:lnTo>
                  <a:lnTo>
                    <a:pt x="47625" y="2115820"/>
                  </a:lnTo>
                  <a:lnTo>
                    <a:pt x="29590" y="2074418"/>
                  </a:lnTo>
                  <a:lnTo>
                    <a:pt x="15621" y="2031238"/>
                  </a:lnTo>
                  <a:lnTo>
                    <a:pt x="5842" y="1986279"/>
                  </a:lnTo>
                  <a:lnTo>
                    <a:pt x="634" y="1939925"/>
                  </a:lnTo>
                  <a:lnTo>
                    <a:pt x="0" y="1892300"/>
                  </a:lnTo>
                  <a:lnTo>
                    <a:pt x="31876" y="1056513"/>
                  </a:lnTo>
                  <a:lnTo>
                    <a:pt x="48132" y="627379"/>
                  </a:lnTo>
                  <a:lnTo>
                    <a:pt x="54228" y="469264"/>
                  </a:lnTo>
                  <a:lnTo>
                    <a:pt x="59309" y="399288"/>
                  </a:lnTo>
                  <a:lnTo>
                    <a:pt x="68072" y="353440"/>
                  </a:lnTo>
                  <a:lnTo>
                    <a:pt x="81153" y="309372"/>
                  </a:lnTo>
                  <a:lnTo>
                    <a:pt x="98425" y="267335"/>
                  </a:lnTo>
                  <a:lnTo>
                    <a:pt x="119507" y="227457"/>
                  </a:lnTo>
                  <a:lnTo>
                    <a:pt x="144272" y="190119"/>
                  </a:lnTo>
                  <a:lnTo>
                    <a:pt x="172338" y="155321"/>
                  </a:lnTo>
                  <a:lnTo>
                    <a:pt x="203580" y="123444"/>
                  </a:lnTo>
                  <a:lnTo>
                    <a:pt x="237617" y="94741"/>
                  </a:lnTo>
                  <a:lnTo>
                    <a:pt x="274447" y="69469"/>
                  </a:lnTo>
                  <a:lnTo>
                    <a:pt x="313563" y="47625"/>
                  </a:lnTo>
                  <a:lnTo>
                    <a:pt x="354965" y="29590"/>
                  </a:lnTo>
                  <a:lnTo>
                    <a:pt x="398145" y="15621"/>
                  </a:lnTo>
                  <a:lnTo>
                    <a:pt x="443103" y="5841"/>
                  </a:lnTo>
                  <a:lnTo>
                    <a:pt x="489457" y="635"/>
                  </a:lnTo>
                  <a:lnTo>
                    <a:pt x="536955" y="0"/>
                  </a:lnTo>
                  <a:lnTo>
                    <a:pt x="1360932" y="31369"/>
                  </a:lnTo>
                  <a:lnTo>
                    <a:pt x="1783969" y="47498"/>
                  </a:lnTo>
                  <a:lnTo>
                    <a:pt x="1939798" y="53466"/>
                  </a:lnTo>
                  <a:lnTo>
                    <a:pt x="2009521" y="58547"/>
                  </a:lnTo>
                  <a:lnTo>
                    <a:pt x="2055240" y="67310"/>
                  </a:lnTo>
                  <a:lnTo>
                    <a:pt x="2099309" y="80390"/>
                  </a:lnTo>
                  <a:lnTo>
                    <a:pt x="2141474" y="97662"/>
                  </a:lnTo>
                  <a:lnTo>
                    <a:pt x="2181225" y="118745"/>
                  </a:lnTo>
                  <a:lnTo>
                    <a:pt x="2218690" y="143510"/>
                  </a:lnTo>
                  <a:lnTo>
                    <a:pt x="2253361" y="171576"/>
                  </a:lnTo>
                  <a:lnTo>
                    <a:pt x="2285238" y="202819"/>
                  </a:lnTo>
                  <a:lnTo>
                    <a:pt x="2313940" y="236854"/>
                  </a:lnTo>
                  <a:lnTo>
                    <a:pt x="2339340" y="273685"/>
                  </a:lnTo>
                  <a:lnTo>
                    <a:pt x="2361057" y="312800"/>
                  </a:lnTo>
                  <a:lnTo>
                    <a:pt x="2379090" y="354202"/>
                  </a:lnTo>
                  <a:lnTo>
                    <a:pt x="2393061" y="397383"/>
                  </a:lnTo>
                  <a:lnTo>
                    <a:pt x="2402840" y="442340"/>
                  </a:lnTo>
                  <a:lnTo>
                    <a:pt x="2408174" y="488696"/>
                  </a:lnTo>
                  <a:lnTo>
                    <a:pt x="2408682" y="536194"/>
                  </a:lnTo>
                  <a:lnTo>
                    <a:pt x="2376932" y="1372108"/>
                  </a:lnTo>
                  <a:lnTo>
                    <a:pt x="2360549" y="1801240"/>
                  </a:lnTo>
                  <a:lnTo>
                    <a:pt x="2354453" y="1959356"/>
                  </a:lnTo>
                  <a:lnTo>
                    <a:pt x="2349500" y="2029333"/>
                  </a:lnTo>
                  <a:lnTo>
                    <a:pt x="2340609" y="2075179"/>
                  </a:lnTo>
                  <a:lnTo>
                    <a:pt x="2327529" y="2119249"/>
                  </a:lnTo>
                  <a:lnTo>
                    <a:pt x="2310257" y="2161286"/>
                  </a:lnTo>
                  <a:lnTo>
                    <a:pt x="2289175" y="2201164"/>
                  </a:lnTo>
                  <a:lnTo>
                    <a:pt x="2264409" y="2238502"/>
                  </a:lnTo>
                  <a:lnTo>
                    <a:pt x="2236343" y="2273300"/>
                  </a:lnTo>
                  <a:lnTo>
                    <a:pt x="2205101" y="2305050"/>
                  </a:lnTo>
                  <a:lnTo>
                    <a:pt x="2171065" y="2333752"/>
                  </a:lnTo>
                  <a:lnTo>
                    <a:pt x="2134234" y="2359152"/>
                  </a:lnTo>
                  <a:lnTo>
                    <a:pt x="2095119" y="2380996"/>
                  </a:lnTo>
                  <a:lnTo>
                    <a:pt x="2053844" y="2399029"/>
                  </a:lnTo>
                  <a:lnTo>
                    <a:pt x="2010536" y="2413000"/>
                  </a:lnTo>
                  <a:lnTo>
                    <a:pt x="1965578" y="2422652"/>
                  </a:lnTo>
                  <a:lnTo>
                    <a:pt x="1919224" y="2427986"/>
                  </a:lnTo>
                  <a:lnTo>
                    <a:pt x="1871726" y="2428621"/>
                  </a:lnTo>
                  <a:close/>
                </a:path>
              </a:pathLst>
            </a:custGeom>
            <a:ln w="51652">
              <a:solidFill>
                <a:srgbClr val="173C5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56229" y="5365114"/>
              <a:ext cx="822960" cy="1490345"/>
            </a:xfrm>
            <a:custGeom>
              <a:avLst/>
              <a:gdLst/>
              <a:ahLst/>
              <a:cxnLst/>
              <a:rect l="l" t="t" r="r" b="b"/>
              <a:pathLst>
                <a:path w="822959" h="1490345">
                  <a:moveTo>
                    <a:pt x="277876" y="0"/>
                  </a:moveTo>
                  <a:lnTo>
                    <a:pt x="254000" y="490600"/>
                  </a:lnTo>
                  <a:lnTo>
                    <a:pt x="428498" y="684276"/>
                  </a:lnTo>
                  <a:lnTo>
                    <a:pt x="104648" y="1192530"/>
                  </a:lnTo>
                  <a:lnTo>
                    <a:pt x="23749" y="1274445"/>
                  </a:lnTo>
                  <a:lnTo>
                    <a:pt x="0" y="1328293"/>
                  </a:lnTo>
                  <a:lnTo>
                    <a:pt x="36703" y="1378077"/>
                  </a:lnTo>
                  <a:lnTo>
                    <a:pt x="136905" y="1447419"/>
                  </a:lnTo>
                  <a:lnTo>
                    <a:pt x="249428" y="1490090"/>
                  </a:lnTo>
                  <a:lnTo>
                    <a:pt x="324357" y="1470914"/>
                  </a:lnTo>
                  <a:lnTo>
                    <a:pt x="366013" y="1429893"/>
                  </a:lnTo>
                  <a:lnTo>
                    <a:pt x="378967" y="1407287"/>
                  </a:lnTo>
                  <a:lnTo>
                    <a:pt x="674497" y="972312"/>
                  </a:lnTo>
                  <a:lnTo>
                    <a:pt x="780288" y="826388"/>
                  </a:lnTo>
                  <a:lnTo>
                    <a:pt x="822959" y="738124"/>
                  </a:lnTo>
                  <a:lnTo>
                    <a:pt x="808990" y="671702"/>
                  </a:lnTo>
                  <a:lnTo>
                    <a:pt x="745109" y="591438"/>
                  </a:lnTo>
                  <a:lnTo>
                    <a:pt x="590169" y="404749"/>
                  </a:lnTo>
                  <a:lnTo>
                    <a:pt x="438657" y="211962"/>
                  </a:lnTo>
                  <a:lnTo>
                    <a:pt x="323596" y="60960"/>
                  </a:lnTo>
                  <a:lnTo>
                    <a:pt x="277876" y="0"/>
                  </a:lnTo>
                  <a:close/>
                </a:path>
              </a:pathLst>
            </a:custGeom>
            <a:solidFill>
              <a:srgbClr val="93CCD3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163804" y="4691506"/>
              <a:ext cx="3785235" cy="2139950"/>
            </a:xfrm>
            <a:custGeom>
              <a:avLst/>
              <a:gdLst/>
              <a:ahLst/>
              <a:cxnLst/>
              <a:rect l="l" t="t" r="r" b="b"/>
              <a:pathLst>
                <a:path w="3785234" h="2139950">
                  <a:moveTo>
                    <a:pt x="3119247" y="1171575"/>
                  </a:moveTo>
                  <a:lnTo>
                    <a:pt x="3226180" y="1294129"/>
                  </a:lnTo>
                  <a:lnTo>
                    <a:pt x="3281044" y="1356994"/>
                  </a:lnTo>
                  <a:lnTo>
                    <a:pt x="3301238" y="1380235"/>
                  </a:lnTo>
                  <a:lnTo>
                    <a:pt x="3304159" y="1383538"/>
                  </a:lnTo>
                  <a:lnTo>
                    <a:pt x="3128263" y="1628139"/>
                  </a:lnTo>
                  <a:lnTo>
                    <a:pt x="3037967" y="1753742"/>
                  </a:lnTo>
                  <a:lnTo>
                    <a:pt x="3004692" y="1800097"/>
                  </a:lnTo>
                  <a:lnTo>
                    <a:pt x="2999994" y="1806702"/>
                  </a:lnTo>
                  <a:lnTo>
                    <a:pt x="2928111" y="1907158"/>
                  </a:lnTo>
                  <a:lnTo>
                    <a:pt x="2908173" y="1970913"/>
                  </a:lnTo>
                  <a:lnTo>
                    <a:pt x="2943479" y="2025141"/>
                  </a:lnTo>
                  <a:lnTo>
                    <a:pt x="3037713" y="2097023"/>
                  </a:lnTo>
                  <a:lnTo>
                    <a:pt x="3152267" y="2139441"/>
                  </a:lnTo>
                  <a:lnTo>
                    <a:pt x="3241802" y="2116073"/>
                  </a:lnTo>
                  <a:lnTo>
                    <a:pt x="3300222" y="2070227"/>
                  </a:lnTo>
                  <a:lnTo>
                    <a:pt x="3321050" y="2045334"/>
                  </a:lnTo>
                  <a:lnTo>
                    <a:pt x="3500247" y="1800859"/>
                  </a:lnTo>
                  <a:lnTo>
                    <a:pt x="3592322" y="1675383"/>
                  </a:lnTo>
                  <a:lnTo>
                    <a:pt x="3626230" y="1629155"/>
                  </a:lnTo>
                  <a:lnTo>
                    <a:pt x="3631057" y="1622552"/>
                  </a:lnTo>
                  <a:lnTo>
                    <a:pt x="3738753" y="1474469"/>
                  </a:lnTo>
                  <a:lnTo>
                    <a:pt x="3784854" y="1386839"/>
                  </a:lnTo>
                  <a:lnTo>
                    <a:pt x="3778630" y="1325244"/>
                  </a:lnTo>
                  <a:lnTo>
                    <a:pt x="3729228" y="1255140"/>
                  </a:lnTo>
                  <a:lnTo>
                    <a:pt x="3565271" y="1066545"/>
                  </a:lnTo>
                  <a:lnTo>
                    <a:pt x="3378200" y="870712"/>
                  </a:lnTo>
                  <a:lnTo>
                    <a:pt x="3224530" y="716914"/>
                  </a:lnTo>
                  <a:lnTo>
                    <a:pt x="3160776" y="654684"/>
                  </a:lnTo>
                </a:path>
                <a:path w="3785234" h="2139950">
                  <a:moveTo>
                    <a:pt x="761492" y="1050163"/>
                  </a:moveTo>
                  <a:lnTo>
                    <a:pt x="605536" y="902588"/>
                  </a:lnTo>
                  <a:lnTo>
                    <a:pt x="525526" y="826896"/>
                  </a:lnTo>
                  <a:lnTo>
                    <a:pt x="495934" y="798956"/>
                  </a:lnTo>
                  <a:lnTo>
                    <a:pt x="491744" y="794892"/>
                  </a:lnTo>
                  <a:lnTo>
                    <a:pt x="647953" y="524763"/>
                  </a:lnTo>
                  <a:lnTo>
                    <a:pt x="728090" y="386079"/>
                  </a:lnTo>
                  <a:lnTo>
                    <a:pt x="757682" y="334898"/>
                  </a:lnTo>
                  <a:lnTo>
                    <a:pt x="761873" y="327659"/>
                  </a:lnTo>
                  <a:lnTo>
                    <a:pt x="826134" y="217423"/>
                  </a:lnTo>
                  <a:lnTo>
                    <a:pt x="840613" y="149987"/>
                  </a:lnTo>
                  <a:lnTo>
                    <a:pt x="799084" y="97535"/>
                  </a:lnTo>
                  <a:lnTo>
                    <a:pt x="695325" y="32638"/>
                  </a:lnTo>
                  <a:lnTo>
                    <a:pt x="573532" y="0"/>
                  </a:lnTo>
                  <a:lnTo>
                    <a:pt x="483615" y="32512"/>
                  </a:lnTo>
                  <a:lnTo>
                    <a:pt x="427863" y="85216"/>
                  </a:lnTo>
                  <a:lnTo>
                    <a:pt x="408813" y="112775"/>
                  </a:lnTo>
                  <a:lnTo>
                    <a:pt x="249174" y="383031"/>
                  </a:lnTo>
                  <a:lnTo>
                    <a:pt x="167259" y="521842"/>
                  </a:lnTo>
                  <a:lnTo>
                    <a:pt x="137032" y="573023"/>
                  </a:lnTo>
                  <a:lnTo>
                    <a:pt x="132715" y="580263"/>
                  </a:lnTo>
                  <a:lnTo>
                    <a:pt x="38353" y="742950"/>
                  </a:lnTo>
                  <a:lnTo>
                    <a:pt x="0" y="837818"/>
                  </a:lnTo>
                  <a:lnTo>
                    <a:pt x="11176" y="901700"/>
                  </a:lnTo>
                  <a:lnTo>
                    <a:pt x="65786" y="971168"/>
                  </a:lnTo>
                  <a:lnTo>
                    <a:pt x="255778" y="1169923"/>
                  </a:lnTo>
                  <a:lnTo>
                    <a:pt x="479932" y="1383538"/>
                  </a:lnTo>
                  <a:lnTo>
                    <a:pt x="666750" y="1554098"/>
                  </a:lnTo>
                  <a:lnTo>
                    <a:pt x="744982" y="1623821"/>
                  </a:lnTo>
                </a:path>
              </a:pathLst>
            </a:custGeom>
            <a:ln w="51652">
              <a:solidFill>
                <a:srgbClr val="173C5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165452" y="5569838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>
                  <a:moveTo>
                    <a:pt x="66166" y="0"/>
                  </a:moveTo>
                  <a:lnTo>
                    <a:pt x="39369" y="6858"/>
                  </a:lnTo>
                  <a:lnTo>
                    <a:pt x="17906" y="22860"/>
                  </a:lnTo>
                  <a:lnTo>
                    <a:pt x="4190" y="45720"/>
                  </a:lnTo>
                  <a:lnTo>
                    <a:pt x="0" y="73151"/>
                  </a:lnTo>
                  <a:lnTo>
                    <a:pt x="6857" y="99949"/>
                  </a:lnTo>
                  <a:lnTo>
                    <a:pt x="22859" y="121412"/>
                  </a:lnTo>
                  <a:lnTo>
                    <a:pt x="45719" y="135127"/>
                  </a:lnTo>
                  <a:lnTo>
                    <a:pt x="73151" y="139319"/>
                  </a:lnTo>
                  <a:lnTo>
                    <a:pt x="99948" y="132461"/>
                  </a:lnTo>
                  <a:lnTo>
                    <a:pt x="121411" y="116459"/>
                  </a:lnTo>
                  <a:lnTo>
                    <a:pt x="135254" y="93599"/>
                  </a:lnTo>
                  <a:lnTo>
                    <a:pt x="139318" y="66166"/>
                  </a:lnTo>
                  <a:lnTo>
                    <a:pt x="132460" y="39370"/>
                  </a:lnTo>
                  <a:lnTo>
                    <a:pt x="116458" y="17907"/>
                  </a:lnTo>
                  <a:lnTo>
                    <a:pt x="93598" y="4063"/>
                  </a:lnTo>
                  <a:lnTo>
                    <a:pt x="66166" y="0"/>
                  </a:lnTo>
                  <a:close/>
                </a:path>
              </a:pathLst>
            </a:custGeom>
            <a:solidFill>
              <a:srgbClr val="173C53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57679" y="5421401"/>
              <a:ext cx="139293" cy="13929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137258" y="5327522"/>
              <a:ext cx="1043940" cy="495934"/>
            </a:xfrm>
            <a:custGeom>
              <a:avLst/>
              <a:gdLst/>
              <a:ahLst/>
              <a:cxnLst/>
              <a:rect l="l" t="t" r="r" b="b"/>
              <a:pathLst>
                <a:path w="1043940" h="495935">
                  <a:moveTo>
                    <a:pt x="0" y="186054"/>
                  </a:moveTo>
                  <a:lnTo>
                    <a:pt x="58673" y="153924"/>
                  </a:lnTo>
                  <a:lnTo>
                    <a:pt x="97535" y="145161"/>
                  </a:lnTo>
                  <a:lnTo>
                    <a:pt x="133857" y="161416"/>
                  </a:lnTo>
                  <a:lnTo>
                    <a:pt x="185038" y="204469"/>
                  </a:lnTo>
                </a:path>
                <a:path w="1043940" h="495935">
                  <a:moveTo>
                    <a:pt x="823721" y="21843"/>
                  </a:moveTo>
                  <a:lnTo>
                    <a:pt x="901700" y="2412"/>
                  </a:lnTo>
                  <a:lnTo>
                    <a:pt x="950594" y="0"/>
                  </a:lnTo>
                  <a:lnTo>
                    <a:pt x="990980" y="18161"/>
                  </a:lnTo>
                  <a:lnTo>
                    <a:pt x="1043431" y="60705"/>
                  </a:lnTo>
                </a:path>
                <a:path w="1043940" h="495935">
                  <a:moveTo>
                    <a:pt x="343407" y="495553"/>
                  </a:moveTo>
                  <a:lnTo>
                    <a:pt x="391413" y="411861"/>
                  </a:lnTo>
                  <a:lnTo>
                    <a:pt x="435101" y="377571"/>
                  </a:lnTo>
                  <a:lnTo>
                    <a:pt x="499490" y="386588"/>
                  </a:lnTo>
                  <a:lnTo>
                    <a:pt x="609346" y="433324"/>
                  </a:lnTo>
                </a:path>
              </a:pathLst>
            </a:custGeom>
            <a:ln w="51652">
              <a:solidFill>
                <a:srgbClr val="173C5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5147" y="4377448"/>
              <a:ext cx="180441" cy="18045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26076" y="4556489"/>
            <a:ext cx="737015" cy="3457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92400" y="4546583"/>
            <a:ext cx="737015" cy="345711"/>
          </a:xfrm>
          <a:prstGeom prst="rect">
            <a:avLst/>
          </a:prstGeom>
        </p:spPr>
      </p:pic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910167" y="4247473"/>
          <a:ext cx="5497403" cy="629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0657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MODE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85775" y="2021924"/>
            <a:ext cx="10203603" cy="295281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89063" indent="-380596">
              <a:spcBef>
                <a:spcPts val="67"/>
              </a:spcBef>
              <a:buFont typeface="Wingdings"/>
              <a:buChar char=""/>
              <a:tabLst>
                <a:tab pos="389063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third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average.</a:t>
            </a:r>
            <a:endParaRPr sz="2400">
              <a:latin typeface="Calibri"/>
              <a:cs typeface="Calibri"/>
            </a:endParaRPr>
          </a:p>
          <a:p>
            <a:pPr marL="389063" indent="-380596">
              <a:spcBef>
                <a:spcPts val="1817"/>
              </a:spcBef>
              <a:buFont typeface="Wingdings"/>
              <a:buChar char=""/>
              <a:tabLst>
                <a:tab pos="389063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</a:t>
            </a:r>
            <a:r>
              <a:rPr sz="2400" b="1" spc="-3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2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highest</a:t>
            </a:r>
            <a:r>
              <a:rPr sz="2400" b="1" spc="-2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frequency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set.</a:t>
            </a:r>
            <a:endParaRPr sz="2400">
              <a:latin typeface="Calibri"/>
              <a:cs typeface="Calibri"/>
            </a:endParaRPr>
          </a:p>
          <a:p>
            <a:pPr marL="389486" marR="3387" indent="-381019">
              <a:lnSpc>
                <a:spcPct val="166700"/>
              </a:lnSpc>
              <a:spcBef>
                <a:spcPts val="470"/>
              </a:spcBef>
              <a:buFont typeface="Wingdings"/>
              <a:buChar char=""/>
              <a:tabLst>
                <a:tab pos="389486" algn="l"/>
              </a:tabLst>
            </a:pP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kinds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data: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quantitative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qualitative-</a:t>
            </a:r>
            <a:r>
              <a:rPr sz="2400" spc="-7" dirty="0">
                <a:latin typeface="Calibri"/>
                <a:cs typeface="Calibri"/>
              </a:rPr>
              <a:t>whereas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quantitative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419544">
              <a:spcBef>
                <a:spcPts val="2386"/>
              </a:spcBef>
            </a:pPr>
            <a:r>
              <a:rPr sz="2400" dirty="0">
                <a:latin typeface="Calibri"/>
                <a:cs typeface="Calibri"/>
              </a:rPr>
              <a:t>So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it’s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only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sort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average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categorical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0657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MODE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23918" y="1013798"/>
            <a:ext cx="6310630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In</a:t>
            </a:r>
            <a:r>
              <a:rPr sz="2400" b="1" spc="-7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6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previous</a:t>
            </a:r>
            <a:r>
              <a:rPr sz="2400" b="1" spc="-7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example,</a:t>
            </a:r>
            <a:r>
              <a:rPr sz="2400" b="1" spc="-76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7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dataset</a:t>
            </a:r>
            <a:r>
              <a:rPr sz="2400" b="1" spc="-6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was</a:t>
            </a:r>
            <a:r>
              <a:rPr sz="2400" b="1" spc="-7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bimodal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96167" y="1748367"/>
          <a:ext cx="5497403" cy="629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33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5085782" y="2372530"/>
            <a:ext cx="2617047" cy="1017693"/>
            <a:chOff x="7628673" y="3558794"/>
            <a:chExt cx="3925570" cy="152654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8673" y="3558794"/>
              <a:ext cx="1167392" cy="13844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4248" y="3583813"/>
              <a:ext cx="1079385" cy="15014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368374" y="3317918"/>
            <a:ext cx="2109470" cy="745931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 algn="just">
              <a:lnSpc>
                <a:spcPct val="100499"/>
              </a:lnSpc>
              <a:spcBef>
                <a:spcPts val="57"/>
              </a:spcBef>
            </a:pP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These</a:t>
            </a:r>
            <a:r>
              <a:rPr sz="1600" spc="-3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two</a:t>
            </a:r>
            <a:r>
              <a:rPr sz="1600" spc="-4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values</a:t>
            </a:r>
            <a:r>
              <a:rPr sz="1600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are</a:t>
            </a:r>
            <a:r>
              <a:rPr sz="1600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spc="-17" dirty="0">
                <a:solidFill>
                  <a:srgbClr val="4AACC5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most</a:t>
            </a:r>
            <a:r>
              <a:rPr sz="1600" spc="-4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spc="-17" dirty="0">
                <a:solidFill>
                  <a:srgbClr val="4AACC5"/>
                </a:solidFill>
                <a:latin typeface="Calibri"/>
                <a:cs typeface="Calibri"/>
              </a:rPr>
              <a:t>popular,</a:t>
            </a:r>
            <a:r>
              <a:rPr sz="1600" spc="-3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so</a:t>
            </a:r>
            <a:r>
              <a:rPr sz="1600" spc="-4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they</a:t>
            </a:r>
            <a:r>
              <a:rPr sz="1600" spc="-4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spc="-17" dirty="0">
                <a:solidFill>
                  <a:srgbClr val="4AACC5"/>
                </a:solidFill>
                <a:latin typeface="Calibri"/>
                <a:cs typeface="Calibri"/>
              </a:rPr>
              <a:t>are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both</a:t>
            </a:r>
            <a:r>
              <a:rPr sz="1600" spc="-1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4AACC5"/>
                </a:solidFill>
                <a:latin typeface="Calibri"/>
                <a:cs typeface="Calibri"/>
              </a:rPr>
              <a:t>modes.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1293" y="4476750"/>
            <a:ext cx="93518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89063" indent="-380596">
              <a:spcBef>
                <a:spcPts val="67"/>
              </a:spcBef>
              <a:buFont typeface="Wingdings"/>
              <a:buChar char=""/>
              <a:tabLst>
                <a:tab pos="389063" algn="l"/>
              </a:tabLst>
            </a:pPr>
            <a:r>
              <a:rPr sz="2400" dirty="0">
                <a:latin typeface="Calibri"/>
                <a:cs typeface="Calibri"/>
              </a:rPr>
              <a:t>Ages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32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highest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frequency,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both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modes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44117" y="2710180"/>
            <a:ext cx="968163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1867" b="1" spc="-7" dirty="0">
                <a:solidFill>
                  <a:srgbClr val="FF0000"/>
                </a:solidFill>
                <a:latin typeface="Calibri"/>
                <a:cs typeface="Calibri"/>
              </a:rPr>
              <a:t>BIMODAL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0657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MODE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99534" y="1190583"/>
            <a:ext cx="7624233" cy="380247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Three</a:t>
            </a:r>
            <a:r>
              <a:rPr sz="2400" b="1" spc="-8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steps</a:t>
            </a:r>
            <a:r>
              <a:rPr sz="2400" b="1" spc="-76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for</a:t>
            </a:r>
            <a:r>
              <a:rPr sz="2400" b="1" spc="-76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finding</a:t>
            </a:r>
            <a:r>
              <a:rPr sz="2400" b="1" spc="-7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  <a:latin typeface="Calibri"/>
                <a:cs typeface="Calibri"/>
              </a:rPr>
              <a:t>the</a:t>
            </a:r>
            <a:r>
              <a:rPr sz="2400" b="1" spc="-76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1C4253"/>
                </a:solidFill>
                <a:latin typeface="Calibri"/>
                <a:cs typeface="Calibri"/>
              </a:rPr>
              <a:t>mode: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spcBef>
                <a:spcPts val="123"/>
              </a:spcBef>
            </a:pPr>
            <a:endParaRPr sz="2400">
              <a:latin typeface="Calibri"/>
              <a:cs typeface="Calibri"/>
            </a:endParaRPr>
          </a:p>
          <a:p>
            <a:pPr marL="368742" indent="-299312">
              <a:spcBef>
                <a:spcPts val="3"/>
              </a:spcBef>
              <a:buAutoNum type="arabicPeriod"/>
              <a:tabLst>
                <a:tab pos="368742" algn="l"/>
              </a:tabLst>
            </a:pPr>
            <a:r>
              <a:rPr sz="2400" dirty="0">
                <a:latin typeface="Calibri"/>
                <a:cs typeface="Calibri"/>
              </a:rPr>
              <a:t>Find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distinct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categories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1293"/>
              </a:spcBef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 marL="368742" indent="-299312">
              <a:buAutoNum type="arabicPeriod"/>
              <a:tabLst>
                <a:tab pos="368742" algn="l"/>
              </a:tabLst>
            </a:pPr>
            <a:r>
              <a:rPr sz="2400" dirty="0">
                <a:latin typeface="Calibri"/>
                <a:cs typeface="Calibri"/>
              </a:rPr>
              <a:t>Write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down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frequency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category.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2253"/>
              </a:spcBef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 marL="64773" marR="283648" indent="299312">
              <a:lnSpc>
                <a:spcPct val="100600"/>
              </a:lnSpc>
              <a:buAutoNum type="arabicPeriod"/>
              <a:tabLst>
                <a:tab pos="364085" algn="l"/>
              </a:tabLst>
            </a:pPr>
            <a:r>
              <a:rPr sz="2400" dirty="0">
                <a:latin typeface="Calibri"/>
                <a:cs typeface="Calibri"/>
              </a:rPr>
              <a:t>Pick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one(s)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highest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frequency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the </a:t>
            </a:r>
            <a:r>
              <a:rPr sz="2400" spc="-7" dirty="0">
                <a:latin typeface="Calibri"/>
                <a:cs typeface="Calibri"/>
              </a:rPr>
              <a:t>mode.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0657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MODE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936" y="1042313"/>
            <a:ext cx="6432127" cy="1070315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marL="8467">
              <a:spcBef>
                <a:spcPts val="1387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Example2</a:t>
            </a:r>
            <a:r>
              <a:rPr sz="2233" b="1" spc="-1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1058810">
              <a:spcBef>
                <a:spcPts val="1420"/>
              </a:spcBef>
            </a:pPr>
            <a:r>
              <a:rPr sz="2400" dirty="0">
                <a:latin typeface="Calibri"/>
                <a:cs typeface="Calibri"/>
              </a:rPr>
              <a:t>Find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following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625" y="3889501"/>
            <a:ext cx="3894243" cy="1067322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2233" b="1" spc="-7" dirty="0">
                <a:latin typeface="Calibri"/>
                <a:cs typeface="Calibri"/>
              </a:rPr>
              <a:t>Solution</a:t>
            </a:r>
            <a:r>
              <a:rPr sz="2233" spc="-7" dirty="0"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312859" indent="-304392">
              <a:spcBef>
                <a:spcPts val="2677"/>
              </a:spcBef>
              <a:buFont typeface="Arial MT"/>
              <a:buChar char="•"/>
              <a:tabLst>
                <a:tab pos="312859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alibri"/>
                <a:cs typeface="Calibri"/>
              </a:rPr>
              <a:t>Green</a:t>
            </a:r>
            <a:r>
              <a:rPr sz="2400" spc="-7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15766" y="2653538"/>
          <a:ext cx="4753184" cy="629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Category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0" dirty="0">
                          <a:latin typeface="Calibri"/>
                          <a:cs typeface="Calibri"/>
                        </a:rPr>
                        <a:t>Blue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Red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Green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0" dirty="0">
                          <a:latin typeface="Calibri"/>
                          <a:cs typeface="Calibri"/>
                        </a:rPr>
                        <a:t>Pink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Yellow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6248400" y="2657771"/>
            <a:ext cx="711200" cy="629920"/>
          </a:xfrm>
          <a:custGeom>
            <a:avLst/>
            <a:gdLst/>
            <a:ahLst/>
            <a:cxnLst/>
            <a:rect l="l" t="t" r="r" b="b"/>
            <a:pathLst>
              <a:path w="1066800" h="944879">
                <a:moveTo>
                  <a:pt x="0" y="157479"/>
                </a:moveTo>
                <a:lnTo>
                  <a:pt x="8026" y="107744"/>
                </a:lnTo>
                <a:lnTo>
                  <a:pt x="30378" y="64520"/>
                </a:lnTo>
                <a:lnTo>
                  <a:pt x="64465" y="30414"/>
                </a:lnTo>
                <a:lnTo>
                  <a:pt x="107695" y="8038"/>
                </a:lnTo>
                <a:lnTo>
                  <a:pt x="157479" y="0"/>
                </a:lnTo>
                <a:lnTo>
                  <a:pt x="909320" y="0"/>
                </a:lnTo>
                <a:lnTo>
                  <a:pt x="959103" y="8038"/>
                </a:lnTo>
                <a:lnTo>
                  <a:pt x="1002334" y="30414"/>
                </a:lnTo>
                <a:lnTo>
                  <a:pt x="1036421" y="64520"/>
                </a:lnTo>
                <a:lnTo>
                  <a:pt x="1058773" y="107744"/>
                </a:lnTo>
                <a:lnTo>
                  <a:pt x="1066800" y="157479"/>
                </a:lnTo>
                <a:lnTo>
                  <a:pt x="1066800" y="787400"/>
                </a:lnTo>
                <a:lnTo>
                  <a:pt x="1058773" y="837183"/>
                </a:lnTo>
                <a:lnTo>
                  <a:pt x="1036421" y="880414"/>
                </a:lnTo>
                <a:lnTo>
                  <a:pt x="1002334" y="914501"/>
                </a:lnTo>
                <a:lnTo>
                  <a:pt x="959104" y="936853"/>
                </a:lnTo>
                <a:lnTo>
                  <a:pt x="909320" y="944879"/>
                </a:lnTo>
                <a:lnTo>
                  <a:pt x="157479" y="944879"/>
                </a:lnTo>
                <a:lnTo>
                  <a:pt x="107696" y="936853"/>
                </a:lnTo>
                <a:lnTo>
                  <a:pt x="64465" y="914501"/>
                </a:lnTo>
                <a:lnTo>
                  <a:pt x="30378" y="880414"/>
                </a:lnTo>
                <a:lnTo>
                  <a:pt x="8026" y="837183"/>
                </a:lnTo>
                <a:lnTo>
                  <a:pt x="0" y="787400"/>
                </a:lnTo>
                <a:lnTo>
                  <a:pt x="0" y="157479"/>
                </a:lnTo>
                <a:close/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33"/>
          </a:p>
        </p:txBody>
      </p:sp>
      <p:grpSp>
        <p:nvGrpSpPr>
          <p:cNvPr id="19" name="object 19"/>
          <p:cNvGrpSpPr/>
          <p:nvPr/>
        </p:nvGrpSpPr>
        <p:grpSpPr>
          <a:xfrm>
            <a:off x="6619904" y="3457943"/>
            <a:ext cx="325120" cy="405130"/>
            <a:chOff x="9929856" y="5186914"/>
            <a:chExt cx="487680" cy="607695"/>
          </a:xfrm>
        </p:grpSpPr>
        <p:sp>
          <p:nvSpPr>
            <p:cNvPr id="20" name="object 20"/>
            <p:cNvSpPr/>
            <p:nvPr/>
          </p:nvSpPr>
          <p:spPr>
            <a:xfrm>
              <a:off x="9948926" y="5206111"/>
              <a:ext cx="449580" cy="569595"/>
            </a:xfrm>
            <a:custGeom>
              <a:avLst/>
              <a:gdLst/>
              <a:ahLst/>
              <a:cxnLst/>
              <a:rect l="l" t="t" r="r" b="b"/>
              <a:pathLst>
                <a:path w="449579" h="569595">
                  <a:moveTo>
                    <a:pt x="449452" y="56934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1" name="object 21"/>
            <p:cNvSpPr/>
            <p:nvPr/>
          </p:nvSpPr>
          <p:spPr>
            <a:xfrm>
              <a:off x="9948926" y="5205984"/>
              <a:ext cx="91440" cy="93980"/>
            </a:xfrm>
            <a:custGeom>
              <a:avLst/>
              <a:gdLst/>
              <a:ahLst/>
              <a:cxnLst/>
              <a:rect l="l" t="t" r="r" b="b"/>
              <a:pathLst>
                <a:path w="91440" h="93979">
                  <a:moveTo>
                    <a:pt x="253" y="93599"/>
                  </a:moveTo>
                  <a:lnTo>
                    <a:pt x="0" y="0"/>
                  </a:lnTo>
                  <a:lnTo>
                    <a:pt x="90931" y="2197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555486" y="3902286"/>
            <a:ext cx="1145540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1867" b="1" spc="-7" dirty="0">
                <a:solidFill>
                  <a:srgbClr val="FF0000"/>
                </a:solidFill>
                <a:latin typeface="Calibri"/>
                <a:cs typeface="Calibri"/>
              </a:rPr>
              <a:t>UNIMODAL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0657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MODE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936" y="1042313"/>
            <a:ext cx="6432127" cy="1070315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marL="8467">
              <a:spcBef>
                <a:spcPts val="1387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Example3</a:t>
            </a:r>
            <a:r>
              <a:rPr sz="2233" b="1" spc="-1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1058810">
              <a:spcBef>
                <a:spcPts val="1420"/>
              </a:spcBef>
            </a:pPr>
            <a:r>
              <a:rPr sz="2400" dirty="0">
                <a:latin typeface="Calibri"/>
                <a:cs typeface="Calibri"/>
              </a:rPr>
              <a:t>Find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following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599774" y="2653538"/>
          <a:ext cx="6985841" cy="629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7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8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6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368800" y="2657771"/>
            <a:ext cx="762000" cy="629920"/>
          </a:xfrm>
          <a:custGeom>
            <a:avLst/>
            <a:gdLst/>
            <a:ahLst/>
            <a:cxnLst/>
            <a:rect l="l" t="t" r="r" b="b"/>
            <a:pathLst>
              <a:path w="1143000" h="944879">
                <a:moveTo>
                  <a:pt x="0" y="157479"/>
                </a:moveTo>
                <a:lnTo>
                  <a:pt x="8026" y="107744"/>
                </a:lnTo>
                <a:lnTo>
                  <a:pt x="30378" y="64520"/>
                </a:lnTo>
                <a:lnTo>
                  <a:pt x="64465" y="30414"/>
                </a:lnTo>
                <a:lnTo>
                  <a:pt x="107695" y="8038"/>
                </a:lnTo>
                <a:lnTo>
                  <a:pt x="157479" y="0"/>
                </a:lnTo>
                <a:lnTo>
                  <a:pt x="985520" y="0"/>
                </a:lnTo>
                <a:lnTo>
                  <a:pt x="1035303" y="8038"/>
                </a:lnTo>
                <a:lnTo>
                  <a:pt x="1078534" y="30414"/>
                </a:lnTo>
                <a:lnTo>
                  <a:pt x="1112621" y="64520"/>
                </a:lnTo>
                <a:lnTo>
                  <a:pt x="1134973" y="107744"/>
                </a:lnTo>
                <a:lnTo>
                  <a:pt x="1143000" y="157479"/>
                </a:lnTo>
                <a:lnTo>
                  <a:pt x="1143000" y="787400"/>
                </a:lnTo>
                <a:lnTo>
                  <a:pt x="1134973" y="837183"/>
                </a:lnTo>
                <a:lnTo>
                  <a:pt x="1112621" y="880414"/>
                </a:lnTo>
                <a:lnTo>
                  <a:pt x="1078534" y="914501"/>
                </a:lnTo>
                <a:lnTo>
                  <a:pt x="1035304" y="936853"/>
                </a:lnTo>
                <a:lnTo>
                  <a:pt x="985520" y="944879"/>
                </a:lnTo>
                <a:lnTo>
                  <a:pt x="157479" y="944879"/>
                </a:lnTo>
                <a:lnTo>
                  <a:pt x="107696" y="936853"/>
                </a:lnTo>
                <a:lnTo>
                  <a:pt x="64465" y="914501"/>
                </a:lnTo>
                <a:lnTo>
                  <a:pt x="30378" y="880414"/>
                </a:lnTo>
                <a:lnTo>
                  <a:pt x="8026" y="837183"/>
                </a:lnTo>
                <a:lnTo>
                  <a:pt x="0" y="787400"/>
                </a:lnTo>
                <a:lnTo>
                  <a:pt x="0" y="157479"/>
                </a:lnTo>
                <a:close/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33"/>
          </a:p>
        </p:txBody>
      </p:sp>
      <p:grpSp>
        <p:nvGrpSpPr>
          <p:cNvPr id="18" name="object 18"/>
          <p:cNvGrpSpPr/>
          <p:nvPr/>
        </p:nvGrpSpPr>
        <p:grpSpPr>
          <a:xfrm>
            <a:off x="4841904" y="3400370"/>
            <a:ext cx="325120" cy="405130"/>
            <a:chOff x="7262856" y="5100554"/>
            <a:chExt cx="487680" cy="607695"/>
          </a:xfrm>
        </p:grpSpPr>
        <p:sp>
          <p:nvSpPr>
            <p:cNvPr id="19" name="object 19"/>
            <p:cNvSpPr/>
            <p:nvPr/>
          </p:nvSpPr>
          <p:spPr>
            <a:xfrm>
              <a:off x="7281926" y="5119623"/>
              <a:ext cx="449580" cy="569595"/>
            </a:xfrm>
            <a:custGeom>
              <a:avLst/>
              <a:gdLst/>
              <a:ahLst/>
              <a:cxnLst/>
              <a:rect l="l" t="t" r="r" b="b"/>
              <a:pathLst>
                <a:path w="449579" h="569595">
                  <a:moveTo>
                    <a:pt x="449452" y="569467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81926" y="5119623"/>
              <a:ext cx="91440" cy="93980"/>
            </a:xfrm>
            <a:custGeom>
              <a:avLst/>
              <a:gdLst/>
              <a:ahLst/>
              <a:cxnLst/>
              <a:rect l="l" t="t" r="r" b="b"/>
              <a:pathLst>
                <a:path w="91440" h="93979">
                  <a:moveTo>
                    <a:pt x="253" y="93599"/>
                  </a:moveTo>
                  <a:lnTo>
                    <a:pt x="0" y="0"/>
                  </a:lnTo>
                  <a:lnTo>
                    <a:pt x="90931" y="21971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9624" y="3844798"/>
            <a:ext cx="6651413" cy="1572652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166232">
              <a:spcBef>
                <a:spcPts val="63"/>
              </a:spcBef>
            </a:pPr>
            <a:r>
              <a:rPr sz="1867" b="1" spc="-7" dirty="0">
                <a:solidFill>
                  <a:srgbClr val="FF0000"/>
                </a:solidFill>
                <a:latin typeface="Calibri"/>
                <a:cs typeface="Calibri"/>
              </a:rPr>
              <a:t>UNIMODAL</a:t>
            </a:r>
            <a:endParaRPr sz="1867">
              <a:latin typeface="Calibri"/>
              <a:cs typeface="Calibri"/>
            </a:endParaRPr>
          </a:p>
          <a:p>
            <a:pPr marL="8467">
              <a:spcBef>
                <a:spcPts val="1717"/>
              </a:spcBef>
            </a:pPr>
            <a:r>
              <a:rPr sz="2233" b="1" spc="-7" dirty="0">
                <a:latin typeface="Calibri"/>
                <a:cs typeface="Calibri"/>
              </a:rPr>
              <a:t>Solution</a:t>
            </a:r>
            <a:r>
              <a:rPr sz="2233" spc="-7" dirty="0"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312859" indent="-304392">
              <a:spcBef>
                <a:spcPts val="2673"/>
              </a:spcBef>
              <a:buFont typeface="Arial MT"/>
              <a:buChar char="•"/>
              <a:tabLst>
                <a:tab pos="312859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here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highest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frequency.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490931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785" y="375225"/>
            <a:ext cx="7223415" cy="529440"/>
          </a:xfrm>
          <a:prstGeom prst="rect">
            <a:avLst/>
          </a:prstGeom>
        </p:spPr>
        <p:txBody>
          <a:bodyPr spcFirstLastPara="1" vert="horz" wrap="square" lIns="0" tIns="105156" rIns="0" bIns="0" rtlCol="0" anchor="b" anchorCtr="0">
            <a:spAutoFit/>
          </a:bodyPr>
          <a:lstStyle/>
          <a:p>
            <a:pPr marL="416157">
              <a:lnSpc>
                <a:spcPct val="100000"/>
              </a:lnSpc>
              <a:spcBef>
                <a:spcPts val="63"/>
              </a:spcBef>
            </a:pPr>
            <a:r>
              <a:rPr sz="2667" dirty="0"/>
              <a:t>WHY</a:t>
            </a:r>
            <a:r>
              <a:rPr sz="2667" spc="-73" dirty="0"/>
              <a:t> </a:t>
            </a:r>
            <a:r>
              <a:rPr sz="2667" dirty="0"/>
              <a:t>TO</a:t>
            </a:r>
            <a:r>
              <a:rPr sz="2667" spc="-76" dirty="0"/>
              <a:t> </a:t>
            </a:r>
            <a:r>
              <a:rPr sz="2667" dirty="0"/>
              <a:t>LEARN</a:t>
            </a:r>
            <a:r>
              <a:rPr sz="2667" spc="-73" dirty="0"/>
              <a:t> </a:t>
            </a:r>
            <a:r>
              <a:rPr sz="2667" spc="-33" dirty="0"/>
              <a:t>STATISTICS?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98644" y="1245701"/>
            <a:ext cx="9186757" cy="333253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200" b="1" spc="-23" dirty="0">
                <a:latin typeface="Trebuchet MS"/>
                <a:cs typeface="Trebuchet MS"/>
              </a:rPr>
              <a:t>Understanding</a:t>
            </a:r>
            <a:r>
              <a:rPr sz="2200" b="1" spc="-120" dirty="0">
                <a:latin typeface="Trebuchet MS"/>
                <a:cs typeface="Trebuchet MS"/>
              </a:rPr>
              <a:t> </a:t>
            </a:r>
            <a:r>
              <a:rPr sz="2200" b="1" spc="-37" dirty="0">
                <a:latin typeface="Trebuchet MS"/>
                <a:cs typeface="Trebuchet MS"/>
              </a:rPr>
              <a:t>what’s</a:t>
            </a:r>
            <a:r>
              <a:rPr sz="2200" b="1" spc="-123" dirty="0">
                <a:latin typeface="Trebuchet MS"/>
                <a:cs typeface="Trebuchet MS"/>
              </a:rPr>
              <a:t> </a:t>
            </a:r>
            <a:r>
              <a:rPr sz="2200" b="1" spc="-7" dirty="0">
                <a:latin typeface="Trebuchet MS"/>
                <a:cs typeface="Trebuchet MS"/>
              </a:rPr>
              <a:t>really</a:t>
            </a:r>
            <a:r>
              <a:rPr sz="2200" b="1" spc="-117" dirty="0">
                <a:latin typeface="Trebuchet MS"/>
                <a:cs typeface="Trebuchet MS"/>
              </a:rPr>
              <a:t> </a:t>
            </a:r>
            <a:r>
              <a:rPr sz="2200" b="1" spc="-7" dirty="0">
                <a:latin typeface="Trebuchet MS"/>
                <a:cs typeface="Trebuchet MS"/>
              </a:rPr>
              <a:t>going</a:t>
            </a:r>
            <a:r>
              <a:rPr sz="2200" b="1" spc="-130" dirty="0">
                <a:latin typeface="Trebuchet MS"/>
                <a:cs typeface="Trebuchet MS"/>
              </a:rPr>
              <a:t> </a:t>
            </a:r>
            <a:r>
              <a:rPr sz="2200" b="1" dirty="0">
                <a:latin typeface="Trebuchet MS"/>
                <a:cs typeface="Trebuchet MS"/>
              </a:rPr>
              <a:t>on</a:t>
            </a:r>
            <a:r>
              <a:rPr sz="2200" b="1" spc="-140" dirty="0">
                <a:latin typeface="Trebuchet MS"/>
                <a:cs typeface="Trebuchet MS"/>
              </a:rPr>
              <a:t> </a:t>
            </a:r>
            <a:r>
              <a:rPr sz="2200" b="1" dirty="0">
                <a:latin typeface="Trebuchet MS"/>
                <a:cs typeface="Trebuchet MS"/>
              </a:rPr>
              <a:t>with</a:t>
            </a:r>
            <a:r>
              <a:rPr sz="2200" b="1" spc="-136" dirty="0">
                <a:latin typeface="Trebuchet MS"/>
                <a:cs typeface="Trebuchet MS"/>
              </a:rPr>
              <a:t> </a:t>
            </a:r>
            <a:r>
              <a:rPr sz="2200" b="1" spc="-17" dirty="0">
                <a:latin typeface="Trebuchet MS"/>
                <a:cs typeface="Trebuchet MS"/>
              </a:rPr>
              <a:t>statistics</a:t>
            </a:r>
            <a:r>
              <a:rPr sz="2200" b="1" spc="-120" dirty="0">
                <a:latin typeface="Trebuchet MS"/>
                <a:cs typeface="Trebuchet MS"/>
              </a:rPr>
              <a:t> </a:t>
            </a:r>
            <a:r>
              <a:rPr sz="2200" b="1" spc="-17" dirty="0">
                <a:latin typeface="Trebuchet MS"/>
                <a:cs typeface="Trebuchet MS"/>
              </a:rPr>
              <a:t>empowers</a:t>
            </a:r>
            <a:r>
              <a:rPr sz="2200" b="1" spc="-107" dirty="0">
                <a:latin typeface="Trebuchet MS"/>
                <a:cs typeface="Trebuchet MS"/>
              </a:rPr>
              <a:t> </a:t>
            </a:r>
            <a:r>
              <a:rPr sz="2200" b="1" spc="-13" dirty="0">
                <a:latin typeface="Trebuchet MS"/>
                <a:cs typeface="Trebuchet MS"/>
              </a:rPr>
              <a:t>you:</a:t>
            </a:r>
            <a:endParaRPr sz="2200" dirty="0">
              <a:latin typeface="Trebuchet MS"/>
              <a:cs typeface="Trebuchet MS"/>
            </a:endParaRPr>
          </a:p>
          <a:p>
            <a:pPr>
              <a:spcBef>
                <a:spcPts val="2507"/>
              </a:spcBef>
            </a:pPr>
            <a:endParaRPr sz="2200" dirty="0">
              <a:latin typeface="Trebuchet MS"/>
              <a:cs typeface="Trebuchet MS"/>
            </a:endParaRPr>
          </a:p>
          <a:p>
            <a:pPr marL="1210794" indent="-343340">
              <a:spcBef>
                <a:spcPts val="3"/>
              </a:spcBef>
              <a:buAutoNum type="arabicPeriod"/>
              <a:tabLst>
                <a:tab pos="1210794" algn="l"/>
              </a:tabLst>
            </a:pPr>
            <a:r>
              <a:rPr sz="2200" spc="-57" dirty="0">
                <a:latin typeface="Trebuchet MS"/>
                <a:cs typeface="Trebuchet MS"/>
              </a:rPr>
              <a:t>You’ll</a:t>
            </a:r>
            <a:r>
              <a:rPr sz="2200" spc="-10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be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able</a:t>
            </a:r>
            <a:r>
              <a:rPr sz="2200" spc="-113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to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make</a:t>
            </a:r>
            <a:r>
              <a:rPr sz="2200" spc="-117" dirty="0">
                <a:latin typeface="Trebuchet MS"/>
                <a:cs typeface="Trebuchet MS"/>
              </a:rPr>
              <a:t> </a:t>
            </a:r>
            <a:r>
              <a:rPr sz="2200" spc="-17" dirty="0">
                <a:latin typeface="Trebuchet MS"/>
                <a:cs typeface="Trebuchet MS"/>
              </a:rPr>
              <a:t>objective</a:t>
            </a:r>
            <a:r>
              <a:rPr sz="2200" spc="-97" dirty="0">
                <a:latin typeface="Trebuchet MS"/>
                <a:cs typeface="Trebuchet MS"/>
              </a:rPr>
              <a:t> </a:t>
            </a:r>
            <a:r>
              <a:rPr sz="2200" spc="-7" dirty="0">
                <a:latin typeface="Trebuchet MS"/>
                <a:cs typeface="Trebuchet MS"/>
              </a:rPr>
              <a:t>decisions.</a:t>
            </a:r>
            <a:endParaRPr sz="2200" dirty="0">
              <a:latin typeface="Trebuchet MS"/>
              <a:cs typeface="Trebuchet MS"/>
            </a:endParaRPr>
          </a:p>
          <a:p>
            <a:pPr>
              <a:spcBef>
                <a:spcPts val="2133"/>
              </a:spcBef>
              <a:buFont typeface="Trebuchet MS"/>
              <a:buAutoNum type="arabicPeriod"/>
            </a:pPr>
            <a:endParaRPr sz="2200" dirty="0">
              <a:latin typeface="Trebuchet MS"/>
              <a:cs typeface="Trebuchet MS"/>
            </a:endParaRPr>
          </a:p>
          <a:p>
            <a:pPr marL="1209947" indent="-343340">
              <a:buAutoNum type="arabicPeriod"/>
              <a:tabLst>
                <a:tab pos="1209947" algn="l"/>
              </a:tabLst>
            </a:pPr>
            <a:r>
              <a:rPr sz="2200" dirty="0">
                <a:latin typeface="Trebuchet MS"/>
                <a:cs typeface="Trebuchet MS"/>
              </a:rPr>
              <a:t>Make</a:t>
            </a:r>
            <a:r>
              <a:rPr sz="2200" spc="-147" dirty="0">
                <a:latin typeface="Trebuchet MS"/>
                <a:cs typeface="Trebuchet MS"/>
              </a:rPr>
              <a:t> </a:t>
            </a:r>
            <a:r>
              <a:rPr sz="2200" spc="-17" dirty="0">
                <a:latin typeface="Trebuchet MS"/>
                <a:cs typeface="Trebuchet MS"/>
              </a:rPr>
              <a:t>accurate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-17" dirty="0">
                <a:latin typeface="Trebuchet MS"/>
                <a:cs typeface="Trebuchet MS"/>
              </a:rPr>
              <a:t>predictions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that</a:t>
            </a:r>
            <a:r>
              <a:rPr sz="2200" spc="-127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seem</a:t>
            </a:r>
            <a:r>
              <a:rPr sz="2200" spc="-140" dirty="0">
                <a:latin typeface="Trebuchet MS"/>
                <a:cs typeface="Trebuchet MS"/>
              </a:rPr>
              <a:t> </a:t>
            </a:r>
            <a:r>
              <a:rPr sz="2200" spc="-7" dirty="0">
                <a:latin typeface="Trebuchet MS"/>
                <a:cs typeface="Trebuchet MS"/>
              </a:rPr>
              <a:t>inspired.</a:t>
            </a:r>
            <a:endParaRPr sz="2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Trebuchet MS"/>
              <a:buAutoNum type="arabicPeriod"/>
            </a:pPr>
            <a:endParaRPr sz="2200" dirty="0">
              <a:latin typeface="Trebuchet MS"/>
              <a:cs typeface="Trebuchet MS"/>
            </a:endParaRPr>
          </a:p>
          <a:p>
            <a:pPr>
              <a:spcBef>
                <a:spcPts val="173"/>
              </a:spcBef>
              <a:buFont typeface="Trebuchet MS"/>
              <a:buAutoNum type="arabicPeriod"/>
            </a:pPr>
            <a:endParaRPr sz="2200" dirty="0">
              <a:latin typeface="Trebuchet MS"/>
              <a:cs typeface="Trebuchet MS"/>
            </a:endParaRPr>
          </a:p>
          <a:p>
            <a:pPr marL="1189202" indent="-343340">
              <a:buAutoNum type="arabicPeriod"/>
              <a:tabLst>
                <a:tab pos="1189202" algn="l"/>
              </a:tabLst>
            </a:pPr>
            <a:r>
              <a:rPr sz="2200" spc="-7" dirty="0">
                <a:latin typeface="Trebuchet MS"/>
                <a:cs typeface="Trebuchet MS"/>
              </a:rPr>
              <a:t>Convey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the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-13" dirty="0">
                <a:latin typeface="Trebuchet MS"/>
                <a:cs typeface="Trebuchet MS"/>
              </a:rPr>
              <a:t>message</a:t>
            </a:r>
            <a:r>
              <a:rPr sz="2200" spc="-97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you</a:t>
            </a:r>
            <a:r>
              <a:rPr sz="2200" spc="-123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want</a:t>
            </a:r>
            <a:r>
              <a:rPr sz="2200" spc="-113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in</a:t>
            </a:r>
            <a:r>
              <a:rPr sz="2200" spc="-113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the</a:t>
            </a:r>
            <a:r>
              <a:rPr sz="2200" spc="-117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most</a:t>
            </a:r>
            <a:r>
              <a:rPr sz="2200" spc="-110" dirty="0">
                <a:latin typeface="Trebuchet MS"/>
                <a:cs typeface="Trebuchet MS"/>
              </a:rPr>
              <a:t> </a:t>
            </a:r>
            <a:r>
              <a:rPr sz="2200" spc="-17" dirty="0">
                <a:latin typeface="Trebuchet MS"/>
                <a:cs typeface="Trebuchet MS"/>
              </a:rPr>
              <a:t>effective</a:t>
            </a:r>
            <a:r>
              <a:rPr sz="2200" spc="-103" dirty="0">
                <a:latin typeface="Trebuchet MS"/>
                <a:cs typeface="Trebuchet MS"/>
              </a:rPr>
              <a:t> </a:t>
            </a:r>
            <a:r>
              <a:rPr sz="2200" dirty="0">
                <a:latin typeface="Trebuchet MS"/>
                <a:cs typeface="Trebuchet MS"/>
              </a:rPr>
              <a:t>way</a:t>
            </a:r>
            <a:r>
              <a:rPr sz="2200" spc="-120" dirty="0">
                <a:latin typeface="Trebuchet MS"/>
                <a:cs typeface="Trebuchet MS"/>
              </a:rPr>
              <a:t> </a:t>
            </a:r>
            <a:r>
              <a:rPr sz="2200" spc="-7" dirty="0">
                <a:latin typeface="Trebuchet MS"/>
                <a:cs typeface="Trebuchet MS"/>
              </a:rPr>
              <a:t>possible</a:t>
            </a:r>
            <a:endParaRPr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600" y="182880"/>
            <a:ext cx="2697480" cy="14000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5785" y="349248"/>
            <a:ext cx="7223415" cy="555417"/>
          </a:xfrm>
          <a:prstGeom prst="rect">
            <a:avLst/>
          </a:prstGeom>
        </p:spPr>
        <p:txBody>
          <a:bodyPr spcFirstLastPara="1" vert="horz" wrap="square" lIns="0" tIns="49665" rIns="0" bIns="0" rtlCol="0" anchor="b" anchorCtr="0">
            <a:spAutoFit/>
          </a:bodyPr>
          <a:lstStyle/>
          <a:p>
            <a:pPr marL="706579">
              <a:lnSpc>
                <a:spcPct val="100000"/>
              </a:lnSpc>
              <a:spcBef>
                <a:spcPts val="67"/>
              </a:spcBef>
            </a:pPr>
            <a:r>
              <a:rPr sz="3200" spc="-13" dirty="0"/>
              <a:t>MODE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5936" y="1042313"/>
            <a:ext cx="6432127" cy="1070315"/>
          </a:xfrm>
          <a:prstGeom prst="rect">
            <a:avLst/>
          </a:prstGeom>
        </p:spPr>
        <p:txBody>
          <a:bodyPr vert="horz" wrap="square" lIns="0" tIns="176107" rIns="0" bIns="0" rtlCol="0">
            <a:spAutoFit/>
          </a:bodyPr>
          <a:lstStyle/>
          <a:p>
            <a:pPr marL="8467">
              <a:spcBef>
                <a:spcPts val="1387"/>
              </a:spcBef>
            </a:pPr>
            <a:r>
              <a:rPr sz="2233" b="1" dirty="0">
                <a:solidFill>
                  <a:srgbClr val="1C4253"/>
                </a:solidFill>
                <a:latin typeface="Calibri"/>
                <a:cs typeface="Calibri"/>
              </a:rPr>
              <a:t>Example3</a:t>
            </a:r>
            <a:r>
              <a:rPr sz="2233" b="1" spc="-1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233" b="1" spc="-33" dirty="0">
                <a:solidFill>
                  <a:srgbClr val="1C4253"/>
                </a:solidFill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1058810">
              <a:spcBef>
                <a:spcPts val="1420"/>
              </a:spcBef>
            </a:pPr>
            <a:r>
              <a:rPr sz="2400" dirty="0">
                <a:latin typeface="Calibri"/>
                <a:cs typeface="Calibri"/>
              </a:rPr>
              <a:t>Find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following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624" y="3889501"/>
            <a:ext cx="6273377" cy="1067322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2233" b="1" spc="-7" dirty="0">
                <a:latin typeface="Calibri"/>
                <a:cs typeface="Calibri"/>
              </a:rPr>
              <a:t>Solution</a:t>
            </a:r>
            <a:r>
              <a:rPr sz="2233" spc="-7" dirty="0">
                <a:latin typeface="Calibri"/>
                <a:cs typeface="Calibri"/>
              </a:rPr>
              <a:t>:</a:t>
            </a:r>
            <a:endParaRPr sz="2233">
              <a:latin typeface="Calibri"/>
              <a:cs typeface="Calibri"/>
            </a:endParaRPr>
          </a:p>
          <a:p>
            <a:pPr marL="312859" indent="-304392">
              <a:spcBef>
                <a:spcPts val="2677"/>
              </a:spcBef>
              <a:buFont typeface="Arial MT"/>
              <a:buChar char="•"/>
              <a:tabLst>
                <a:tab pos="312859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several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modes: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3,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715766" y="2653538"/>
          <a:ext cx="4753184" cy="629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4537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10" dirty="0">
                          <a:latin typeface="Calibri"/>
                          <a:cs typeface="Calibri"/>
                        </a:rPr>
                        <a:t>Category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1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4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b="1" spc="-50" dirty="0">
                          <a:latin typeface="Calibri"/>
                          <a:cs typeface="Calibri"/>
                        </a:rPr>
                        <a:t>5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37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10" dirty="0">
                          <a:latin typeface="Calibri"/>
                          <a:cs typeface="Calibri"/>
                        </a:rPr>
                        <a:t>Frequency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2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700" spc="-50" dirty="0">
                          <a:latin typeface="Calibri"/>
                          <a:cs typeface="Calibri"/>
                        </a:rPr>
                        <a:t>3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947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7527785" y="4655129"/>
            <a:ext cx="508423" cy="102447"/>
            <a:chOff x="11291677" y="6982693"/>
            <a:chExt cx="762635" cy="153670"/>
          </a:xfrm>
        </p:grpSpPr>
        <p:sp>
          <p:nvSpPr>
            <p:cNvPr id="19" name="object 19"/>
            <p:cNvSpPr/>
            <p:nvPr/>
          </p:nvSpPr>
          <p:spPr>
            <a:xfrm>
              <a:off x="11310874" y="7017892"/>
              <a:ext cx="723900" cy="46355"/>
            </a:xfrm>
            <a:custGeom>
              <a:avLst/>
              <a:gdLst/>
              <a:ahLst/>
              <a:cxnLst/>
              <a:rect l="l" t="t" r="r" b="b"/>
              <a:pathLst>
                <a:path w="723900" h="46354">
                  <a:moveTo>
                    <a:pt x="723773" y="0"/>
                  </a:moveTo>
                  <a:lnTo>
                    <a:pt x="0" y="46101"/>
                  </a:lnTo>
                </a:path>
              </a:pathLst>
            </a:custGeom>
            <a:ln w="381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10747" y="7001763"/>
              <a:ext cx="77470" cy="115570"/>
            </a:xfrm>
            <a:custGeom>
              <a:avLst/>
              <a:gdLst/>
              <a:ahLst/>
              <a:cxnLst/>
              <a:rect l="l" t="t" r="r" b="b"/>
              <a:pathLst>
                <a:path w="77470" h="115570">
                  <a:moveTo>
                    <a:pt x="77088" y="115189"/>
                  </a:moveTo>
                  <a:lnTo>
                    <a:pt x="0" y="62230"/>
                  </a:lnTo>
                  <a:lnTo>
                    <a:pt x="69850" y="0"/>
                  </a:lnTo>
                </a:path>
              </a:pathLst>
            </a:custGeom>
            <a:ln w="38139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181086" y="4287773"/>
            <a:ext cx="1893570" cy="1123022"/>
          </a:xfrm>
          <a:prstGeom prst="rect">
            <a:avLst/>
          </a:prstGeom>
        </p:spPr>
        <p:txBody>
          <a:bodyPr vert="horz" wrap="square" lIns="0" tIns="7197" rIns="0" bIns="0" rtlCol="0">
            <a:spAutoFit/>
          </a:bodyPr>
          <a:lstStyle/>
          <a:p>
            <a:pPr marL="8467" marR="3387">
              <a:lnSpc>
                <a:spcPct val="100499"/>
              </a:lnSpc>
              <a:spcBef>
                <a:spcPts val="57"/>
              </a:spcBef>
            </a:pP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The</a:t>
            </a:r>
            <a:r>
              <a:rPr sz="1600" spc="-1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mode</a:t>
            </a:r>
            <a:r>
              <a:rPr sz="1600" spc="-2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is</a:t>
            </a:r>
            <a:r>
              <a:rPr sz="1600" spc="-1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not</a:t>
            </a:r>
            <a:r>
              <a:rPr sz="1600" spc="-1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4AACC5"/>
                </a:solidFill>
                <a:latin typeface="Calibri"/>
                <a:cs typeface="Calibri"/>
              </a:rPr>
              <a:t>useful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when</a:t>
            </a:r>
            <a:r>
              <a:rPr sz="1600" spc="-53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there</a:t>
            </a:r>
            <a:r>
              <a:rPr sz="1600" spc="-4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AACC5"/>
                </a:solidFill>
                <a:latin typeface="Calibri"/>
                <a:cs typeface="Calibri"/>
              </a:rPr>
              <a:t>are</a:t>
            </a:r>
            <a:r>
              <a:rPr sz="1600" spc="-47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spc="-13" dirty="0">
                <a:solidFill>
                  <a:srgbClr val="4AACC5"/>
                </a:solidFill>
                <a:latin typeface="Calibri"/>
                <a:cs typeface="Calibri"/>
              </a:rPr>
              <a:t>many </a:t>
            </a:r>
            <a:r>
              <a:rPr sz="1600" spc="-7" dirty="0">
                <a:solidFill>
                  <a:srgbClr val="4AACC5"/>
                </a:solidFill>
                <a:latin typeface="Calibri"/>
                <a:cs typeface="Calibri"/>
              </a:rPr>
              <a:t>modes.</a:t>
            </a:r>
            <a:endParaRPr sz="1600">
              <a:latin typeface="Calibri"/>
              <a:cs typeface="Calibri"/>
            </a:endParaRPr>
          </a:p>
          <a:p>
            <a:pPr marL="83824">
              <a:spcBef>
                <a:spcPts val="743"/>
              </a:spcBef>
            </a:pPr>
            <a:r>
              <a:rPr sz="1867" b="1" spc="-7" dirty="0">
                <a:solidFill>
                  <a:srgbClr val="FF0000"/>
                </a:solidFill>
                <a:latin typeface="Calibri"/>
                <a:cs typeface="Calibri"/>
              </a:rPr>
              <a:t>MULTIIMODAL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0951" y="376936"/>
            <a:ext cx="11392747" cy="5640070"/>
            <a:chOff x="376427" y="565404"/>
            <a:chExt cx="17089120" cy="846010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565404"/>
              <a:ext cx="8185404" cy="144017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5785" y="362486"/>
            <a:ext cx="7223415" cy="542179"/>
          </a:xfrm>
          <a:prstGeom prst="rect">
            <a:avLst/>
          </a:prstGeom>
        </p:spPr>
        <p:txBody>
          <a:bodyPr spcFirstLastPara="1" vert="horz" wrap="square" lIns="0" tIns="239691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z="1867" spc="-17" dirty="0"/>
              <a:t>RELATIONSHIP</a:t>
            </a:r>
            <a:r>
              <a:rPr sz="1867" spc="-33" dirty="0"/>
              <a:t> </a:t>
            </a:r>
            <a:r>
              <a:rPr sz="1867" dirty="0"/>
              <a:t>AMONG</a:t>
            </a:r>
            <a:r>
              <a:rPr sz="1867" spc="-40" dirty="0"/>
              <a:t> </a:t>
            </a:r>
            <a:r>
              <a:rPr sz="1867" dirty="0"/>
              <a:t>MEAN</a:t>
            </a:r>
            <a:r>
              <a:rPr sz="1867" spc="-43" dirty="0"/>
              <a:t> </a:t>
            </a:r>
            <a:r>
              <a:rPr sz="1867" dirty="0"/>
              <a:t>&amp;</a:t>
            </a:r>
            <a:r>
              <a:rPr sz="1867" spc="-43" dirty="0"/>
              <a:t> </a:t>
            </a:r>
            <a:r>
              <a:rPr sz="1867" dirty="0"/>
              <a:t>MEDIAN</a:t>
            </a:r>
            <a:r>
              <a:rPr sz="1867" spc="-47" dirty="0"/>
              <a:t> </a:t>
            </a:r>
            <a:r>
              <a:rPr sz="1867" dirty="0"/>
              <a:t>&amp;</a:t>
            </a:r>
            <a:r>
              <a:rPr sz="1867" spc="-50" dirty="0"/>
              <a:t> </a:t>
            </a:r>
            <a:r>
              <a:rPr sz="1867" spc="-13" dirty="0"/>
              <a:t>MODE</a:t>
            </a:r>
            <a:endParaRPr sz="1867"/>
          </a:p>
        </p:txBody>
      </p:sp>
      <p:sp>
        <p:nvSpPr>
          <p:cNvPr id="18" name="object 15"/>
          <p:cNvSpPr txBox="1">
            <a:spLocks/>
          </p:cNvSpPr>
          <p:nvPr/>
        </p:nvSpPr>
        <p:spPr>
          <a:xfrm>
            <a:off x="678462" y="1374908"/>
            <a:ext cx="6460067" cy="330167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133" b="0" i="0" u="none" strike="noStrike" cap="none">
                <a:solidFill>
                  <a:schemeClr val="tx1"/>
                </a:solidFill>
                <a:latin typeface="Calibri"/>
                <a:ea typeface="Arial"/>
                <a:cs typeface="Calibri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2859" indent="-304392">
              <a:spcBef>
                <a:spcPts val="70"/>
              </a:spcBef>
              <a:buFont typeface="Wingdings"/>
              <a:buChar char=""/>
              <a:tabLst>
                <a:tab pos="312859" algn="l"/>
              </a:tabLst>
            </a:pPr>
            <a:r>
              <a:rPr lang="en-US" b="1"/>
              <a:t>The</a:t>
            </a:r>
            <a:r>
              <a:rPr lang="en-US" b="1" spc="-27"/>
              <a:t> </a:t>
            </a:r>
            <a:r>
              <a:rPr lang="en-US" b="1">
                <a:solidFill>
                  <a:srgbClr val="FF0000"/>
                </a:solidFill>
              </a:rPr>
              <a:t>Mean</a:t>
            </a:r>
            <a:r>
              <a:rPr lang="en-US" b="1" spc="-37">
                <a:solidFill>
                  <a:srgbClr val="FF0000"/>
                </a:solidFill>
              </a:rPr>
              <a:t> </a:t>
            </a:r>
            <a:r>
              <a:rPr lang="en-US" b="1"/>
              <a:t>is</a:t>
            </a:r>
            <a:r>
              <a:rPr lang="en-US" b="1" spc="-23"/>
              <a:t> </a:t>
            </a:r>
            <a:r>
              <a:rPr lang="en-US" b="1"/>
              <a:t>the</a:t>
            </a:r>
            <a:r>
              <a:rPr lang="en-US" b="1" spc="-23"/>
              <a:t> </a:t>
            </a:r>
            <a:r>
              <a:rPr lang="en-US" b="1" spc="-13"/>
              <a:t>most-</a:t>
            </a:r>
            <a:r>
              <a:rPr lang="en-US" b="1"/>
              <a:t>used</a:t>
            </a:r>
            <a:r>
              <a:rPr lang="en-US" b="1" spc="-57"/>
              <a:t> </a:t>
            </a:r>
            <a:r>
              <a:rPr lang="en-US" b="1"/>
              <a:t>measure</a:t>
            </a:r>
            <a:r>
              <a:rPr lang="en-US" b="1" spc="-40"/>
              <a:t> </a:t>
            </a:r>
            <a:r>
              <a:rPr lang="en-US" b="1"/>
              <a:t>of</a:t>
            </a:r>
            <a:r>
              <a:rPr lang="en-US" b="1" spc="-27"/>
              <a:t> </a:t>
            </a:r>
            <a:r>
              <a:rPr lang="en-US" b="1"/>
              <a:t>central</a:t>
            </a:r>
            <a:r>
              <a:rPr lang="en-US" b="1" spc="-37"/>
              <a:t> </a:t>
            </a:r>
            <a:r>
              <a:rPr lang="en-US" b="1" spc="-13"/>
              <a:t>tendency,</a:t>
            </a:r>
            <a:r>
              <a:rPr lang="en-US" b="1" spc="-33"/>
              <a:t> </a:t>
            </a:r>
            <a:r>
              <a:rPr lang="en-US" b="1" spc="-7"/>
              <a:t>followed</a:t>
            </a:r>
            <a:r>
              <a:rPr lang="en-US" b="1" spc="-30"/>
              <a:t> </a:t>
            </a:r>
            <a:r>
              <a:rPr lang="en-US" b="1"/>
              <a:t>by</a:t>
            </a:r>
            <a:r>
              <a:rPr lang="en-US" b="1" spc="-37"/>
              <a:t> </a:t>
            </a:r>
            <a:r>
              <a:rPr lang="en-US" b="1"/>
              <a:t>the</a:t>
            </a:r>
            <a:r>
              <a:rPr lang="en-US" b="1" spc="-27"/>
              <a:t> </a:t>
            </a:r>
            <a:r>
              <a:rPr lang="en-US" b="1" spc="-7"/>
              <a:t>median.</a:t>
            </a:r>
          </a:p>
          <a:p>
            <a:pPr marL="313282" indent="-304815">
              <a:spcBef>
                <a:spcPts val="1577"/>
              </a:spcBef>
              <a:buFont typeface="Wingdings"/>
              <a:buChar char=""/>
              <a:tabLst>
                <a:tab pos="313282" algn="l"/>
              </a:tabLst>
            </a:pPr>
            <a:r>
              <a:rPr lang="en-US" b="1"/>
              <a:t>The</a:t>
            </a:r>
            <a:r>
              <a:rPr lang="en-US" b="1" spc="-23"/>
              <a:t> </a:t>
            </a:r>
            <a:r>
              <a:rPr lang="en-US" b="1">
                <a:solidFill>
                  <a:srgbClr val="FF0000"/>
                </a:solidFill>
              </a:rPr>
              <a:t>Mean</a:t>
            </a:r>
            <a:r>
              <a:rPr lang="en-US" b="1" spc="-33">
                <a:solidFill>
                  <a:srgbClr val="FF0000"/>
                </a:solidFill>
              </a:rPr>
              <a:t> </a:t>
            </a:r>
            <a:r>
              <a:rPr lang="en-US" b="1"/>
              <a:t>has</a:t>
            </a:r>
            <a:r>
              <a:rPr lang="en-US" b="1" spc="-30"/>
              <a:t> </a:t>
            </a:r>
            <a:r>
              <a:rPr lang="en-US" b="1"/>
              <a:t>the</a:t>
            </a:r>
            <a:r>
              <a:rPr lang="en-US" b="1" spc="-23"/>
              <a:t> </a:t>
            </a:r>
            <a:r>
              <a:rPr lang="en-US" b="1" spc="-7"/>
              <a:t>advantage</a:t>
            </a:r>
            <a:r>
              <a:rPr lang="en-US" b="1" spc="-43"/>
              <a:t> </a:t>
            </a:r>
            <a:r>
              <a:rPr lang="en-US" b="1"/>
              <a:t>that</a:t>
            </a:r>
            <a:r>
              <a:rPr lang="en-US" b="1" spc="-37"/>
              <a:t> </a:t>
            </a:r>
            <a:r>
              <a:rPr lang="en-US" b="1"/>
              <a:t>its</a:t>
            </a:r>
            <a:r>
              <a:rPr lang="en-US" b="1" spc="-27"/>
              <a:t> </a:t>
            </a:r>
            <a:r>
              <a:rPr lang="en-US" b="1"/>
              <a:t>calculation</a:t>
            </a:r>
            <a:r>
              <a:rPr lang="en-US" b="1" spc="-50"/>
              <a:t> </a:t>
            </a:r>
            <a:r>
              <a:rPr lang="en-US" b="1"/>
              <a:t>includes</a:t>
            </a:r>
            <a:r>
              <a:rPr lang="en-US" b="1" spc="-40"/>
              <a:t> </a:t>
            </a:r>
            <a:r>
              <a:rPr lang="en-US" b="1"/>
              <a:t>each</a:t>
            </a:r>
            <a:r>
              <a:rPr lang="en-US" b="1" spc="-20"/>
              <a:t> </a:t>
            </a:r>
            <a:r>
              <a:rPr lang="en-US" b="1"/>
              <a:t>value</a:t>
            </a:r>
            <a:r>
              <a:rPr lang="en-US" b="1" spc="-33"/>
              <a:t> </a:t>
            </a:r>
            <a:r>
              <a:rPr lang="en-US" b="1"/>
              <a:t>of</a:t>
            </a:r>
            <a:r>
              <a:rPr lang="en-US" b="1" spc="-23"/>
              <a:t> </a:t>
            </a:r>
            <a:r>
              <a:rPr lang="en-US" b="1"/>
              <a:t>the</a:t>
            </a:r>
            <a:r>
              <a:rPr lang="en-US" b="1" spc="-30"/>
              <a:t> </a:t>
            </a:r>
            <a:r>
              <a:rPr lang="en-US" b="1"/>
              <a:t>data</a:t>
            </a:r>
            <a:r>
              <a:rPr lang="en-US" b="1" spc="-37"/>
              <a:t> </a:t>
            </a:r>
            <a:r>
              <a:rPr lang="en-US" b="1" spc="-13"/>
              <a:t>set.</a:t>
            </a:r>
          </a:p>
          <a:p>
            <a:pPr marL="313282" indent="-304815">
              <a:spcBef>
                <a:spcPts val="1843"/>
              </a:spcBef>
              <a:buFont typeface="Wingdings"/>
              <a:buChar char=""/>
              <a:tabLst>
                <a:tab pos="313282" algn="l"/>
              </a:tabLst>
            </a:pPr>
            <a:r>
              <a:rPr lang="en-US" b="1"/>
              <a:t>The</a:t>
            </a:r>
            <a:r>
              <a:rPr lang="en-US" b="1" spc="-23"/>
              <a:t> </a:t>
            </a:r>
            <a:r>
              <a:rPr lang="en-US" b="1">
                <a:solidFill>
                  <a:srgbClr val="FF0000"/>
                </a:solidFill>
              </a:rPr>
              <a:t>Median</a:t>
            </a:r>
            <a:r>
              <a:rPr lang="en-US" b="1" spc="-37">
                <a:solidFill>
                  <a:srgbClr val="FF0000"/>
                </a:solidFill>
              </a:rPr>
              <a:t> </a:t>
            </a:r>
            <a:r>
              <a:rPr lang="en-US" b="1"/>
              <a:t>is</a:t>
            </a:r>
            <a:r>
              <a:rPr lang="en-US" b="1" spc="-23"/>
              <a:t> </a:t>
            </a:r>
            <a:r>
              <a:rPr lang="en-US" b="1"/>
              <a:t>a</a:t>
            </a:r>
            <a:r>
              <a:rPr lang="en-US" b="1" spc="-20"/>
              <a:t> </a:t>
            </a:r>
            <a:r>
              <a:rPr lang="en-US" b="1"/>
              <a:t>better</a:t>
            </a:r>
            <a:r>
              <a:rPr lang="en-US" b="1" spc="-23"/>
              <a:t> </a:t>
            </a:r>
            <a:r>
              <a:rPr lang="en-US" b="1"/>
              <a:t>measure</a:t>
            </a:r>
            <a:r>
              <a:rPr lang="en-US" b="1" spc="-37"/>
              <a:t> </a:t>
            </a:r>
            <a:r>
              <a:rPr lang="en-US" b="1"/>
              <a:t>when</a:t>
            </a:r>
            <a:r>
              <a:rPr lang="en-US" b="1" spc="-30"/>
              <a:t> </a:t>
            </a:r>
            <a:r>
              <a:rPr lang="en-US" b="1"/>
              <a:t>a</a:t>
            </a:r>
            <a:r>
              <a:rPr lang="en-US" b="1" spc="-23"/>
              <a:t> </a:t>
            </a:r>
            <a:r>
              <a:rPr lang="en-US" b="1"/>
              <a:t>data</a:t>
            </a:r>
            <a:r>
              <a:rPr lang="en-US" b="1" spc="-37"/>
              <a:t> </a:t>
            </a:r>
            <a:r>
              <a:rPr lang="en-US" b="1"/>
              <a:t>set</a:t>
            </a:r>
            <a:r>
              <a:rPr lang="en-US" b="1" spc="-20"/>
              <a:t> </a:t>
            </a:r>
            <a:r>
              <a:rPr lang="en-US" b="1"/>
              <a:t>includes</a:t>
            </a:r>
            <a:r>
              <a:rPr lang="en-US" b="1" spc="-40"/>
              <a:t> </a:t>
            </a:r>
            <a:r>
              <a:rPr lang="en-US" b="1" spc="-7"/>
              <a:t>outliers.</a:t>
            </a:r>
          </a:p>
          <a:p>
            <a:pPr marL="313282" indent="-304815">
              <a:spcBef>
                <a:spcPts val="1840"/>
              </a:spcBef>
              <a:buFont typeface="Wingdings"/>
              <a:buChar char=""/>
              <a:tabLst>
                <a:tab pos="313282" algn="l"/>
              </a:tabLst>
            </a:pPr>
            <a:r>
              <a:rPr lang="en-US" b="1"/>
              <a:t>The</a:t>
            </a:r>
            <a:r>
              <a:rPr lang="en-US" b="1" spc="-17"/>
              <a:t> </a:t>
            </a:r>
            <a:r>
              <a:rPr lang="en-US" b="1">
                <a:solidFill>
                  <a:srgbClr val="FF0000"/>
                </a:solidFill>
              </a:rPr>
              <a:t>Mode</a:t>
            </a:r>
            <a:r>
              <a:rPr lang="en-US" b="1" spc="-23">
                <a:solidFill>
                  <a:srgbClr val="FF0000"/>
                </a:solidFill>
              </a:rPr>
              <a:t> </a:t>
            </a:r>
            <a:r>
              <a:rPr lang="en-US" b="1"/>
              <a:t>is</a:t>
            </a:r>
            <a:r>
              <a:rPr lang="en-US" b="1" spc="-17"/>
              <a:t> </a:t>
            </a:r>
            <a:r>
              <a:rPr lang="en-US" b="1"/>
              <a:t>simple</a:t>
            </a:r>
            <a:r>
              <a:rPr lang="en-US" b="1" spc="-37"/>
              <a:t> </a:t>
            </a:r>
            <a:r>
              <a:rPr lang="en-US" b="1"/>
              <a:t>to</a:t>
            </a:r>
            <a:r>
              <a:rPr lang="en-US" b="1" spc="-10"/>
              <a:t> </a:t>
            </a:r>
            <a:r>
              <a:rPr lang="en-US" b="1"/>
              <a:t>locate,</a:t>
            </a:r>
            <a:r>
              <a:rPr lang="en-US" b="1" spc="-37"/>
              <a:t> </a:t>
            </a:r>
            <a:r>
              <a:rPr lang="en-US" b="1"/>
              <a:t>but</a:t>
            </a:r>
            <a:r>
              <a:rPr lang="en-US" b="1" spc="-33"/>
              <a:t> </a:t>
            </a:r>
            <a:r>
              <a:rPr lang="en-US" b="1"/>
              <a:t>it</a:t>
            </a:r>
            <a:r>
              <a:rPr lang="en-US" b="1" spc="-17"/>
              <a:t> </a:t>
            </a:r>
            <a:r>
              <a:rPr lang="en-US" b="1"/>
              <a:t>is</a:t>
            </a:r>
            <a:r>
              <a:rPr lang="en-US" b="1" spc="-20"/>
              <a:t> </a:t>
            </a:r>
            <a:r>
              <a:rPr lang="en-US" b="1"/>
              <a:t>not</a:t>
            </a:r>
            <a:r>
              <a:rPr lang="en-US" b="1" spc="-17"/>
              <a:t> </a:t>
            </a:r>
            <a:r>
              <a:rPr lang="en-US" b="1"/>
              <a:t>of</a:t>
            </a:r>
            <a:r>
              <a:rPr lang="en-US" b="1" spc="-20"/>
              <a:t> </a:t>
            </a:r>
            <a:r>
              <a:rPr lang="en-US" b="1"/>
              <a:t>much</a:t>
            </a:r>
            <a:r>
              <a:rPr lang="en-US" b="1" spc="-33"/>
              <a:t> </a:t>
            </a:r>
            <a:r>
              <a:rPr lang="en-US" b="1"/>
              <a:t>use</a:t>
            </a:r>
            <a:r>
              <a:rPr lang="en-US" b="1" spc="-20"/>
              <a:t> </a:t>
            </a:r>
            <a:r>
              <a:rPr lang="en-US" b="1"/>
              <a:t>in</a:t>
            </a:r>
            <a:r>
              <a:rPr lang="en-US" b="1" spc="-27"/>
              <a:t> </a:t>
            </a:r>
            <a:r>
              <a:rPr lang="en-US" b="1"/>
              <a:t>practical</a:t>
            </a:r>
            <a:r>
              <a:rPr lang="en-US" b="1" spc="-23"/>
              <a:t> </a:t>
            </a:r>
            <a:r>
              <a:rPr lang="en-US" b="1" spc="-7"/>
              <a:t>applications</a:t>
            </a:r>
            <a:endParaRPr lang="en-US" b="1" spc="-7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5800" y="1485874"/>
              <a:ext cx="8610600" cy="462280"/>
            </a:xfrm>
            <a:custGeom>
              <a:avLst/>
              <a:gdLst/>
              <a:ahLst/>
              <a:cxnLst/>
              <a:rect l="l" t="t" r="r" b="b"/>
              <a:pathLst>
                <a:path w="8610600" h="462280">
                  <a:moveTo>
                    <a:pt x="8610600" y="0"/>
                  </a:moveTo>
                  <a:lnTo>
                    <a:pt x="0" y="0"/>
                  </a:lnTo>
                  <a:lnTo>
                    <a:pt x="0" y="461670"/>
                  </a:lnTo>
                  <a:lnTo>
                    <a:pt x="8610600" y="461670"/>
                  </a:lnTo>
                  <a:lnTo>
                    <a:pt x="8610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8734" y="967774"/>
            <a:ext cx="5697643" cy="329150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000" b="0" spc="-13" dirty="0">
                <a:solidFill>
                  <a:srgbClr val="000000"/>
                </a:solidFill>
                <a:latin typeface="Arial MT"/>
                <a:cs typeface="Arial MT"/>
              </a:rPr>
              <a:t>Graphically,</a:t>
            </a:r>
            <a:r>
              <a:rPr sz="2000" b="0" spc="-23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000" b="0" spc="-7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Peak</a:t>
            </a:r>
            <a:r>
              <a:rPr sz="20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sz="2000" b="0" spc="-7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2000" b="0" spc="-13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Histogram</a:t>
            </a:r>
            <a:r>
              <a:rPr sz="2000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 MT"/>
                <a:cs typeface="Arial MT"/>
              </a:rPr>
              <a:t>is</a:t>
            </a:r>
            <a:r>
              <a:rPr sz="2000" b="0" spc="-7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000" b="0" spc="-7" dirty="0">
                <a:solidFill>
                  <a:srgbClr val="000000"/>
                </a:solidFill>
                <a:latin typeface="Arial MT"/>
                <a:cs typeface="Arial MT"/>
              </a:rPr>
              <a:t> mode.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0952" y="376936"/>
            <a:ext cx="11076517" cy="4271433"/>
            <a:chOff x="376427" y="565404"/>
            <a:chExt cx="16614775" cy="640715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8722" y="3220974"/>
              <a:ext cx="4818633" cy="3734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148" y="3238499"/>
              <a:ext cx="5311013" cy="3733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74347" y="3220974"/>
              <a:ext cx="5316854" cy="37513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27" y="565404"/>
              <a:ext cx="8185404" cy="144017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572005" y="4803953"/>
            <a:ext cx="1173480" cy="74052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7604" marR="3387" indent="-209560">
              <a:lnSpc>
                <a:spcPct val="100600"/>
              </a:lnSpc>
              <a:spcBef>
                <a:spcPts val="50"/>
              </a:spcBef>
            </a:pPr>
            <a:r>
              <a:rPr sz="2400" b="1" spc="-7" dirty="0">
                <a:latin typeface="Calibri"/>
                <a:cs typeface="Calibri"/>
              </a:rPr>
              <a:t>POSITIVE </a:t>
            </a:r>
            <a:r>
              <a:rPr sz="2400" b="1" spc="-13" dirty="0">
                <a:latin typeface="Calibri"/>
                <a:cs typeface="Calibri"/>
              </a:rPr>
              <a:t>SKEW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88383" y="4803953"/>
            <a:ext cx="1280159" cy="74052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1794" marR="3387" indent="-263750">
              <a:lnSpc>
                <a:spcPct val="100600"/>
              </a:lnSpc>
              <a:spcBef>
                <a:spcPts val="50"/>
              </a:spcBef>
            </a:pPr>
            <a:r>
              <a:rPr sz="2400" b="1" spc="-33" dirty="0">
                <a:latin typeface="Calibri"/>
                <a:cs typeface="Calibri"/>
              </a:rPr>
              <a:t>NEGATIVE </a:t>
            </a:r>
            <a:r>
              <a:rPr sz="2400" b="1" spc="-13" dirty="0">
                <a:latin typeface="Calibri"/>
                <a:cs typeface="Calibri"/>
              </a:rPr>
              <a:t>SKEW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35389" y="4803953"/>
            <a:ext cx="1763183" cy="74052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467" marR="3387" indent="102452">
              <a:lnSpc>
                <a:spcPct val="100600"/>
              </a:lnSpc>
              <a:spcBef>
                <a:spcPts val="50"/>
              </a:spcBef>
            </a:pPr>
            <a:r>
              <a:rPr sz="2400" b="1" spc="-7" dirty="0">
                <a:latin typeface="Calibri"/>
                <a:cs typeface="Calibri"/>
              </a:rPr>
              <a:t>SYMMETRIC DISTRBUTION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5235" y="480652"/>
            <a:ext cx="5004647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1867" b="1" spc="-17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1867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dirty="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sz="1867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dirty="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sz="1867" b="1" spc="-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67" b="1" spc="-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dirty="0">
                <a:solidFill>
                  <a:srgbClr val="FFFFFF"/>
                </a:solidFill>
                <a:latin typeface="Calibri"/>
                <a:cs typeface="Calibri"/>
              </a:rPr>
              <a:t>MEDIAN</a:t>
            </a:r>
            <a:r>
              <a:rPr sz="1867" b="1" spc="-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67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spc="-13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916" y="2203704"/>
              <a:ext cx="14552041" cy="15445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7693" y="2679768"/>
            <a:ext cx="8241877" cy="1372406"/>
          </a:xfrm>
          <a:prstGeom prst="rect">
            <a:avLst/>
          </a:prstGeom>
        </p:spPr>
        <p:txBody>
          <a:bodyPr vert="horz" wrap="square" lIns="0" tIns="129963" rIns="0" bIns="0" rtlCol="0">
            <a:spAutoFit/>
          </a:bodyPr>
          <a:lstStyle/>
          <a:p>
            <a:pPr marL="313282" indent="-304815">
              <a:spcBef>
                <a:spcPts val="1023"/>
              </a:spcBef>
              <a:buFont typeface="Wingdings"/>
              <a:buChar char=""/>
              <a:tabLst>
                <a:tab pos="313282" algn="l"/>
              </a:tabLst>
            </a:pPr>
            <a:r>
              <a:rPr sz="2133" dirty="0">
                <a:latin typeface="Calibri"/>
                <a:cs typeface="Calibri"/>
              </a:rPr>
              <a:t>The</a:t>
            </a:r>
            <a:r>
              <a:rPr sz="2133" spc="-27" dirty="0">
                <a:latin typeface="Calibri"/>
                <a:cs typeface="Calibri"/>
              </a:rPr>
              <a:t> </a:t>
            </a:r>
            <a:r>
              <a:rPr sz="2133" b="1" dirty="0">
                <a:solidFill>
                  <a:srgbClr val="FF0000"/>
                </a:solidFill>
                <a:latin typeface="Calibri"/>
                <a:cs typeface="Calibri"/>
              </a:rPr>
              <a:t>Mean</a:t>
            </a:r>
            <a:r>
              <a:rPr sz="2133" b="1" spc="-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age</a:t>
            </a:r>
            <a:r>
              <a:rPr sz="2133" spc="-33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of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workers</a:t>
            </a:r>
            <a:r>
              <a:rPr sz="2133" spc="-47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in</a:t>
            </a:r>
            <a:r>
              <a:rPr sz="2133" spc="-20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both</a:t>
            </a:r>
            <a:r>
              <a:rPr sz="2133" spc="-20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these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companies</a:t>
            </a:r>
            <a:r>
              <a:rPr sz="2133" spc="-30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is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the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same,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40</a:t>
            </a:r>
            <a:r>
              <a:rPr sz="2133" spc="-17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years</a:t>
            </a:r>
            <a:endParaRPr sz="2133">
              <a:latin typeface="Calibri"/>
              <a:cs typeface="Calibri"/>
            </a:endParaRPr>
          </a:p>
          <a:p>
            <a:pPr marL="313282" indent="-304815">
              <a:spcBef>
                <a:spcPts val="957"/>
              </a:spcBef>
              <a:buFont typeface="Wingdings"/>
              <a:buChar char=""/>
              <a:tabLst>
                <a:tab pos="313282" algn="l"/>
              </a:tabLst>
            </a:pPr>
            <a:r>
              <a:rPr sz="2133" b="1" dirty="0">
                <a:latin typeface="Calibri"/>
                <a:cs typeface="Calibri"/>
              </a:rPr>
              <a:t>NO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solidFill>
                  <a:srgbClr val="FF0000"/>
                </a:solidFill>
                <a:latin typeface="Calibri"/>
                <a:cs typeface="Calibri"/>
              </a:rPr>
              <a:t>Mode</a:t>
            </a:r>
            <a:r>
              <a:rPr sz="2133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(Data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is</a:t>
            </a:r>
            <a:r>
              <a:rPr sz="2133" spc="-40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no-</a:t>
            </a:r>
            <a:r>
              <a:rPr sz="2133" dirty="0">
                <a:latin typeface="Calibri"/>
                <a:cs typeface="Calibri"/>
              </a:rPr>
              <a:t>modal</a:t>
            </a:r>
            <a:r>
              <a:rPr sz="2133" spc="-33" dirty="0">
                <a:latin typeface="Calibri"/>
                <a:cs typeface="Calibri"/>
              </a:rPr>
              <a:t> )</a:t>
            </a:r>
            <a:endParaRPr sz="2133">
              <a:latin typeface="Calibri"/>
              <a:cs typeface="Calibri"/>
            </a:endParaRPr>
          </a:p>
          <a:p>
            <a:pPr marL="374245" indent="-365778">
              <a:spcBef>
                <a:spcPts val="1040"/>
              </a:spcBef>
              <a:buFont typeface="Wingdings"/>
              <a:buChar char=""/>
              <a:tabLst>
                <a:tab pos="374245" algn="l"/>
                <a:tab pos="1294618" algn="l"/>
              </a:tabLst>
            </a:pPr>
            <a:r>
              <a:rPr sz="2133" b="1" spc="-7" dirty="0">
                <a:solidFill>
                  <a:srgbClr val="FF0000"/>
                </a:solidFill>
                <a:latin typeface="Calibri"/>
                <a:cs typeface="Calibri"/>
              </a:rPr>
              <a:t>Medan</a:t>
            </a:r>
            <a:r>
              <a:rPr sz="2133" b="1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133" dirty="0">
                <a:latin typeface="Calibri"/>
                <a:cs typeface="Calibri"/>
              </a:rPr>
              <a:t>is</a:t>
            </a:r>
            <a:r>
              <a:rPr sz="2133" spc="-23" dirty="0">
                <a:latin typeface="Calibri"/>
                <a:cs typeface="Calibri"/>
              </a:rPr>
              <a:t> </a:t>
            </a:r>
            <a:r>
              <a:rPr sz="2133" dirty="0">
                <a:latin typeface="Calibri"/>
                <a:cs typeface="Calibri"/>
              </a:rPr>
              <a:t>not</a:t>
            </a:r>
            <a:r>
              <a:rPr sz="2133" spc="-10" dirty="0">
                <a:latin typeface="Calibri"/>
                <a:cs typeface="Calibri"/>
              </a:rPr>
              <a:t> </a:t>
            </a:r>
            <a:r>
              <a:rPr sz="2133" spc="-7" dirty="0">
                <a:latin typeface="Calibri"/>
                <a:cs typeface="Calibri"/>
              </a:rPr>
              <a:t>expressed</a:t>
            </a:r>
            <a:endParaRPr sz="21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841248"/>
            <a:ext cx="11357187" cy="5175673"/>
            <a:chOff x="550163" y="1261872"/>
            <a:chExt cx="17035780" cy="77635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2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79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1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5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2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0802705" y="3669623"/>
            <a:ext cx="930487" cy="2347807"/>
          </a:xfrm>
          <a:custGeom>
            <a:avLst/>
            <a:gdLst/>
            <a:ahLst/>
            <a:cxnLst/>
            <a:rect l="l" t="t" r="r" b="b"/>
            <a:pathLst>
              <a:path w="1395730" h="3521709">
                <a:moveTo>
                  <a:pt x="236981" y="3377183"/>
                </a:moveTo>
                <a:lnTo>
                  <a:pt x="176783" y="3377183"/>
                </a:lnTo>
                <a:lnTo>
                  <a:pt x="176783" y="3521621"/>
                </a:lnTo>
                <a:lnTo>
                  <a:pt x="236981" y="3521621"/>
                </a:lnTo>
                <a:lnTo>
                  <a:pt x="236981" y="3377183"/>
                </a:lnTo>
                <a:close/>
              </a:path>
              <a:path w="1395730" h="3521709">
                <a:moveTo>
                  <a:pt x="613536" y="3377183"/>
                </a:moveTo>
                <a:lnTo>
                  <a:pt x="553465" y="3377183"/>
                </a:lnTo>
                <a:lnTo>
                  <a:pt x="553465" y="3521621"/>
                </a:lnTo>
                <a:lnTo>
                  <a:pt x="613536" y="3521621"/>
                </a:lnTo>
                <a:lnTo>
                  <a:pt x="613536" y="3377183"/>
                </a:lnTo>
                <a:close/>
              </a:path>
              <a:path w="1395730" h="3521709">
                <a:moveTo>
                  <a:pt x="990091" y="3377183"/>
                </a:moveTo>
                <a:lnTo>
                  <a:pt x="930021" y="3377183"/>
                </a:lnTo>
                <a:lnTo>
                  <a:pt x="930021" y="3521621"/>
                </a:lnTo>
                <a:lnTo>
                  <a:pt x="990091" y="3521621"/>
                </a:lnTo>
                <a:lnTo>
                  <a:pt x="990091" y="3377183"/>
                </a:lnTo>
                <a:close/>
              </a:path>
              <a:path w="1395730" h="3521709">
                <a:moveTo>
                  <a:pt x="1365503" y="3377183"/>
                </a:moveTo>
                <a:lnTo>
                  <a:pt x="1305305" y="3377183"/>
                </a:lnTo>
                <a:lnTo>
                  <a:pt x="1305305" y="3521621"/>
                </a:lnTo>
                <a:lnTo>
                  <a:pt x="1365503" y="3521621"/>
                </a:lnTo>
                <a:lnTo>
                  <a:pt x="1365503" y="3377183"/>
                </a:lnTo>
                <a:close/>
              </a:path>
              <a:path w="1395730" h="3521709">
                <a:moveTo>
                  <a:pt x="1395602" y="3317113"/>
                </a:moveTo>
                <a:lnTo>
                  <a:pt x="46862" y="3317113"/>
                </a:lnTo>
                <a:lnTo>
                  <a:pt x="50482" y="3332249"/>
                </a:lnTo>
                <a:lnTo>
                  <a:pt x="57721" y="3362047"/>
                </a:lnTo>
                <a:lnTo>
                  <a:pt x="61340" y="3377183"/>
                </a:lnTo>
                <a:lnTo>
                  <a:pt x="1395602" y="3377183"/>
                </a:lnTo>
                <a:lnTo>
                  <a:pt x="1395602" y="3317113"/>
                </a:lnTo>
                <a:close/>
              </a:path>
              <a:path w="1395730" h="3521709">
                <a:moveTo>
                  <a:pt x="235711" y="3000629"/>
                </a:moveTo>
                <a:lnTo>
                  <a:pt x="176783" y="3000629"/>
                </a:lnTo>
                <a:lnTo>
                  <a:pt x="176783" y="3317113"/>
                </a:lnTo>
                <a:lnTo>
                  <a:pt x="235711" y="3317113"/>
                </a:lnTo>
                <a:lnTo>
                  <a:pt x="235711" y="3000629"/>
                </a:lnTo>
                <a:close/>
              </a:path>
              <a:path w="1395730" h="3521709">
                <a:moveTo>
                  <a:pt x="612394" y="3000629"/>
                </a:moveTo>
                <a:lnTo>
                  <a:pt x="552196" y="3000629"/>
                </a:lnTo>
                <a:lnTo>
                  <a:pt x="552196" y="3317113"/>
                </a:lnTo>
                <a:lnTo>
                  <a:pt x="612394" y="3317113"/>
                </a:lnTo>
                <a:lnTo>
                  <a:pt x="612394" y="3000629"/>
                </a:lnTo>
                <a:close/>
              </a:path>
              <a:path w="1395730" h="3521709">
                <a:moveTo>
                  <a:pt x="988948" y="3000629"/>
                </a:moveTo>
                <a:lnTo>
                  <a:pt x="928750" y="3000629"/>
                </a:lnTo>
                <a:lnTo>
                  <a:pt x="928750" y="3317113"/>
                </a:lnTo>
                <a:lnTo>
                  <a:pt x="988948" y="3317113"/>
                </a:lnTo>
                <a:lnTo>
                  <a:pt x="988948" y="3000629"/>
                </a:lnTo>
                <a:close/>
              </a:path>
              <a:path w="1395730" h="3521709">
                <a:moveTo>
                  <a:pt x="1365503" y="3000629"/>
                </a:moveTo>
                <a:lnTo>
                  <a:pt x="1304162" y="3000629"/>
                </a:lnTo>
                <a:lnTo>
                  <a:pt x="1304162" y="3317113"/>
                </a:lnTo>
                <a:lnTo>
                  <a:pt x="1365503" y="3317113"/>
                </a:lnTo>
                <a:lnTo>
                  <a:pt x="1365503" y="3000629"/>
                </a:lnTo>
                <a:close/>
              </a:path>
              <a:path w="1395730" h="3521709">
                <a:moveTo>
                  <a:pt x="1395602" y="2940430"/>
                </a:moveTo>
                <a:lnTo>
                  <a:pt x="0" y="2940430"/>
                </a:lnTo>
                <a:lnTo>
                  <a:pt x="178" y="2955105"/>
                </a:lnTo>
                <a:lnTo>
                  <a:pt x="964" y="2985311"/>
                </a:lnTo>
                <a:lnTo>
                  <a:pt x="1142" y="3000629"/>
                </a:lnTo>
                <a:lnTo>
                  <a:pt x="1395602" y="3000629"/>
                </a:lnTo>
                <a:lnTo>
                  <a:pt x="1395602" y="2940430"/>
                </a:lnTo>
                <a:close/>
              </a:path>
              <a:path w="1395730" h="3521709">
                <a:moveTo>
                  <a:pt x="235711" y="2622804"/>
                </a:moveTo>
                <a:lnTo>
                  <a:pt x="175640" y="2622804"/>
                </a:lnTo>
                <a:lnTo>
                  <a:pt x="175640" y="2940430"/>
                </a:lnTo>
                <a:lnTo>
                  <a:pt x="235711" y="2940430"/>
                </a:lnTo>
                <a:lnTo>
                  <a:pt x="235711" y="2622804"/>
                </a:lnTo>
                <a:close/>
              </a:path>
              <a:path w="1395730" h="3521709">
                <a:moveTo>
                  <a:pt x="612394" y="2622804"/>
                </a:moveTo>
                <a:lnTo>
                  <a:pt x="552196" y="2622804"/>
                </a:lnTo>
                <a:lnTo>
                  <a:pt x="552196" y="2940430"/>
                </a:lnTo>
                <a:lnTo>
                  <a:pt x="612394" y="2940430"/>
                </a:lnTo>
                <a:lnTo>
                  <a:pt x="612394" y="2622804"/>
                </a:lnTo>
                <a:close/>
              </a:path>
              <a:path w="1395730" h="3521709">
                <a:moveTo>
                  <a:pt x="987805" y="2622804"/>
                </a:moveTo>
                <a:lnTo>
                  <a:pt x="927607" y="2622804"/>
                </a:lnTo>
                <a:lnTo>
                  <a:pt x="927607" y="2940430"/>
                </a:lnTo>
                <a:lnTo>
                  <a:pt x="987805" y="2940430"/>
                </a:lnTo>
                <a:lnTo>
                  <a:pt x="987805" y="2622804"/>
                </a:lnTo>
                <a:close/>
              </a:path>
              <a:path w="1395730" h="3521709">
                <a:moveTo>
                  <a:pt x="1365503" y="2622804"/>
                </a:moveTo>
                <a:lnTo>
                  <a:pt x="1304162" y="2622804"/>
                </a:lnTo>
                <a:lnTo>
                  <a:pt x="1304162" y="2940430"/>
                </a:lnTo>
                <a:lnTo>
                  <a:pt x="1365503" y="2940430"/>
                </a:lnTo>
                <a:lnTo>
                  <a:pt x="1365503" y="2622804"/>
                </a:lnTo>
                <a:close/>
              </a:path>
              <a:path w="1395730" h="3521709">
                <a:moveTo>
                  <a:pt x="1395602" y="2562733"/>
                </a:moveTo>
                <a:lnTo>
                  <a:pt x="64896" y="2562733"/>
                </a:lnTo>
                <a:lnTo>
                  <a:pt x="59005" y="2577334"/>
                </a:lnTo>
                <a:lnTo>
                  <a:pt x="53768" y="2592292"/>
                </a:lnTo>
                <a:lnTo>
                  <a:pt x="48984" y="2607488"/>
                </a:lnTo>
                <a:lnTo>
                  <a:pt x="44450" y="2622804"/>
                </a:lnTo>
                <a:lnTo>
                  <a:pt x="1395602" y="2622804"/>
                </a:lnTo>
                <a:lnTo>
                  <a:pt x="1395602" y="2562733"/>
                </a:lnTo>
                <a:close/>
              </a:path>
              <a:path w="1395730" h="3521709">
                <a:moveTo>
                  <a:pt x="235711" y="2267966"/>
                </a:moveTo>
                <a:lnTo>
                  <a:pt x="219753" y="2287154"/>
                </a:lnTo>
                <a:lnTo>
                  <a:pt x="204342" y="2306891"/>
                </a:lnTo>
                <a:lnTo>
                  <a:pt x="189599" y="2327294"/>
                </a:lnTo>
                <a:lnTo>
                  <a:pt x="175640" y="2348484"/>
                </a:lnTo>
                <a:lnTo>
                  <a:pt x="175640" y="2562733"/>
                </a:lnTo>
                <a:lnTo>
                  <a:pt x="235711" y="2562733"/>
                </a:lnTo>
                <a:lnTo>
                  <a:pt x="235711" y="2267966"/>
                </a:lnTo>
                <a:close/>
              </a:path>
              <a:path w="1395730" h="3521709">
                <a:moveTo>
                  <a:pt x="612394" y="2245105"/>
                </a:moveTo>
                <a:lnTo>
                  <a:pt x="552196" y="2245105"/>
                </a:lnTo>
                <a:lnTo>
                  <a:pt x="552196" y="2562733"/>
                </a:lnTo>
                <a:lnTo>
                  <a:pt x="612394" y="2562733"/>
                </a:lnTo>
                <a:lnTo>
                  <a:pt x="612394" y="2245105"/>
                </a:lnTo>
                <a:close/>
              </a:path>
              <a:path w="1395730" h="3521709">
                <a:moveTo>
                  <a:pt x="987805" y="2245105"/>
                </a:moveTo>
                <a:lnTo>
                  <a:pt x="927607" y="2245105"/>
                </a:lnTo>
                <a:lnTo>
                  <a:pt x="927607" y="2562733"/>
                </a:lnTo>
                <a:lnTo>
                  <a:pt x="987805" y="2562733"/>
                </a:lnTo>
                <a:lnTo>
                  <a:pt x="987805" y="2245105"/>
                </a:lnTo>
                <a:close/>
              </a:path>
              <a:path w="1395730" h="3521709">
                <a:moveTo>
                  <a:pt x="1365503" y="2245105"/>
                </a:moveTo>
                <a:lnTo>
                  <a:pt x="1304162" y="2245105"/>
                </a:lnTo>
                <a:lnTo>
                  <a:pt x="1304162" y="2562733"/>
                </a:lnTo>
                <a:lnTo>
                  <a:pt x="1365503" y="2562733"/>
                </a:lnTo>
                <a:lnTo>
                  <a:pt x="1365503" y="2245105"/>
                </a:lnTo>
                <a:close/>
              </a:path>
              <a:path w="1395730" h="3521709">
                <a:moveTo>
                  <a:pt x="1395602" y="2184908"/>
                </a:moveTo>
                <a:lnTo>
                  <a:pt x="307975" y="2184908"/>
                </a:lnTo>
                <a:lnTo>
                  <a:pt x="293733" y="2200225"/>
                </a:lnTo>
                <a:lnTo>
                  <a:pt x="279955" y="2215435"/>
                </a:lnTo>
                <a:lnTo>
                  <a:pt x="266630" y="2230431"/>
                </a:lnTo>
                <a:lnTo>
                  <a:pt x="253746" y="2245105"/>
                </a:lnTo>
                <a:lnTo>
                  <a:pt x="1395602" y="2245105"/>
                </a:lnTo>
                <a:lnTo>
                  <a:pt x="1395602" y="2184908"/>
                </a:lnTo>
                <a:close/>
              </a:path>
              <a:path w="1395730" h="3521709">
                <a:moveTo>
                  <a:pt x="612394" y="1923795"/>
                </a:moveTo>
                <a:lnTo>
                  <a:pt x="596898" y="1935386"/>
                </a:lnTo>
                <a:lnTo>
                  <a:pt x="581390" y="1946703"/>
                </a:lnTo>
                <a:lnTo>
                  <a:pt x="566334" y="1957996"/>
                </a:lnTo>
                <a:lnTo>
                  <a:pt x="552196" y="1969515"/>
                </a:lnTo>
                <a:lnTo>
                  <a:pt x="552196" y="2184908"/>
                </a:lnTo>
                <a:lnTo>
                  <a:pt x="612394" y="2184908"/>
                </a:lnTo>
                <a:lnTo>
                  <a:pt x="612394" y="1923795"/>
                </a:lnTo>
                <a:close/>
              </a:path>
              <a:path w="1395730" h="3521709">
                <a:moveTo>
                  <a:pt x="987805" y="1868423"/>
                </a:moveTo>
                <a:lnTo>
                  <a:pt x="928750" y="1868423"/>
                </a:lnTo>
                <a:lnTo>
                  <a:pt x="928750" y="2184908"/>
                </a:lnTo>
                <a:lnTo>
                  <a:pt x="987805" y="2184908"/>
                </a:lnTo>
                <a:lnTo>
                  <a:pt x="987805" y="1868423"/>
                </a:lnTo>
                <a:close/>
              </a:path>
              <a:path w="1395730" h="3521709">
                <a:moveTo>
                  <a:pt x="1365503" y="1868423"/>
                </a:moveTo>
                <a:lnTo>
                  <a:pt x="1304162" y="1868423"/>
                </a:lnTo>
                <a:lnTo>
                  <a:pt x="1304162" y="2184908"/>
                </a:lnTo>
                <a:lnTo>
                  <a:pt x="1365503" y="2184908"/>
                </a:lnTo>
                <a:lnTo>
                  <a:pt x="1365503" y="1868423"/>
                </a:lnTo>
                <a:close/>
              </a:path>
              <a:path w="1395730" h="3521709">
                <a:moveTo>
                  <a:pt x="1395602" y="1808352"/>
                </a:moveTo>
                <a:lnTo>
                  <a:pt x="739901" y="1808352"/>
                </a:lnTo>
                <a:lnTo>
                  <a:pt x="726801" y="1824150"/>
                </a:lnTo>
                <a:lnTo>
                  <a:pt x="712819" y="1839293"/>
                </a:lnTo>
                <a:lnTo>
                  <a:pt x="697932" y="1853983"/>
                </a:lnTo>
                <a:lnTo>
                  <a:pt x="682116" y="1868423"/>
                </a:lnTo>
                <a:lnTo>
                  <a:pt x="1395602" y="1868423"/>
                </a:lnTo>
                <a:lnTo>
                  <a:pt x="1395602" y="1808352"/>
                </a:lnTo>
                <a:close/>
              </a:path>
              <a:path w="1395730" h="3521709">
                <a:moveTo>
                  <a:pt x="987805" y="1490726"/>
                </a:moveTo>
                <a:lnTo>
                  <a:pt x="928750" y="1490726"/>
                </a:lnTo>
                <a:lnTo>
                  <a:pt x="928750" y="1808352"/>
                </a:lnTo>
                <a:lnTo>
                  <a:pt x="987805" y="1808352"/>
                </a:lnTo>
                <a:lnTo>
                  <a:pt x="987805" y="1490726"/>
                </a:lnTo>
                <a:close/>
              </a:path>
              <a:path w="1395730" h="3521709">
                <a:moveTo>
                  <a:pt x="1365503" y="1490726"/>
                </a:moveTo>
                <a:lnTo>
                  <a:pt x="1304162" y="1490726"/>
                </a:lnTo>
                <a:lnTo>
                  <a:pt x="1304162" y="1808352"/>
                </a:lnTo>
                <a:lnTo>
                  <a:pt x="1365503" y="1808352"/>
                </a:lnTo>
                <a:lnTo>
                  <a:pt x="1365503" y="1490726"/>
                </a:lnTo>
                <a:close/>
              </a:path>
              <a:path w="1395730" h="3521709">
                <a:moveTo>
                  <a:pt x="1395602" y="1430527"/>
                </a:moveTo>
                <a:lnTo>
                  <a:pt x="864996" y="1430527"/>
                </a:lnTo>
                <a:lnTo>
                  <a:pt x="864602" y="1445845"/>
                </a:lnTo>
                <a:lnTo>
                  <a:pt x="863647" y="1461055"/>
                </a:lnTo>
                <a:lnTo>
                  <a:pt x="862478" y="1476051"/>
                </a:lnTo>
                <a:lnTo>
                  <a:pt x="861440" y="1490726"/>
                </a:lnTo>
                <a:lnTo>
                  <a:pt x="1395602" y="1490726"/>
                </a:lnTo>
                <a:lnTo>
                  <a:pt x="1395602" y="1430527"/>
                </a:lnTo>
                <a:close/>
              </a:path>
              <a:path w="1395730" h="3521709">
                <a:moveTo>
                  <a:pt x="987805" y="1114170"/>
                </a:moveTo>
                <a:lnTo>
                  <a:pt x="928750" y="1114170"/>
                </a:lnTo>
                <a:lnTo>
                  <a:pt x="928750" y="1430527"/>
                </a:lnTo>
                <a:lnTo>
                  <a:pt x="987805" y="1430527"/>
                </a:lnTo>
                <a:lnTo>
                  <a:pt x="987805" y="1114170"/>
                </a:lnTo>
                <a:close/>
              </a:path>
              <a:path w="1395730" h="3521709">
                <a:moveTo>
                  <a:pt x="1365503" y="1114170"/>
                </a:moveTo>
                <a:lnTo>
                  <a:pt x="1304162" y="1114170"/>
                </a:lnTo>
                <a:lnTo>
                  <a:pt x="1304162" y="1430527"/>
                </a:lnTo>
                <a:lnTo>
                  <a:pt x="1365503" y="1430527"/>
                </a:lnTo>
                <a:lnTo>
                  <a:pt x="1365503" y="1114170"/>
                </a:lnTo>
                <a:close/>
              </a:path>
              <a:path w="1395730" h="3521709">
                <a:moveTo>
                  <a:pt x="1395602" y="1053973"/>
                </a:moveTo>
                <a:lnTo>
                  <a:pt x="837310" y="1053973"/>
                </a:lnTo>
                <a:lnTo>
                  <a:pt x="838942" y="1069111"/>
                </a:lnTo>
                <a:lnTo>
                  <a:pt x="841775" y="1098960"/>
                </a:lnTo>
                <a:lnTo>
                  <a:pt x="843406" y="1114170"/>
                </a:lnTo>
                <a:lnTo>
                  <a:pt x="1395602" y="1114170"/>
                </a:lnTo>
                <a:lnTo>
                  <a:pt x="1395602" y="1053973"/>
                </a:lnTo>
                <a:close/>
              </a:path>
              <a:path w="1395730" h="3521709">
                <a:moveTo>
                  <a:pt x="987805" y="736345"/>
                </a:moveTo>
                <a:lnTo>
                  <a:pt x="927607" y="736345"/>
                </a:lnTo>
                <a:lnTo>
                  <a:pt x="927607" y="1053973"/>
                </a:lnTo>
                <a:lnTo>
                  <a:pt x="987805" y="1053973"/>
                </a:lnTo>
                <a:lnTo>
                  <a:pt x="987805" y="736345"/>
                </a:lnTo>
                <a:close/>
              </a:path>
              <a:path w="1395730" h="3521709">
                <a:moveTo>
                  <a:pt x="1365503" y="736345"/>
                </a:moveTo>
                <a:lnTo>
                  <a:pt x="1304162" y="736345"/>
                </a:lnTo>
                <a:lnTo>
                  <a:pt x="1304162" y="1053973"/>
                </a:lnTo>
                <a:lnTo>
                  <a:pt x="1365503" y="1053973"/>
                </a:lnTo>
                <a:lnTo>
                  <a:pt x="1365503" y="736345"/>
                </a:lnTo>
                <a:close/>
              </a:path>
              <a:path w="1395730" h="3521709">
                <a:moveTo>
                  <a:pt x="1395602" y="676148"/>
                </a:moveTo>
                <a:lnTo>
                  <a:pt x="837310" y="676148"/>
                </a:lnTo>
                <a:lnTo>
                  <a:pt x="834860" y="692483"/>
                </a:lnTo>
                <a:lnTo>
                  <a:pt x="832850" y="707580"/>
                </a:lnTo>
                <a:lnTo>
                  <a:pt x="831292" y="722010"/>
                </a:lnTo>
                <a:lnTo>
                  <a:pt x="830198" y="736345"/>
                </a:lnTo>
                <a:lnTo>
                  <a:pt x="1395602" y="736345"/>
                </a:lnTo>
                <a:lnTo>
                  <a:pt x="1395602" y="676148"/>
                </a:lnTo>
                <a:close/>
              </a:path>
              <a:path w="1395730" h="3521709">
                <a:moveTo>
                  <a:pt x="1395602" y="299592"/>
                </a:moveTo>
                <a:lnTo>
                  <a:pt x="996187" y="299592"/>
                </a:lnTo>
                <a:lnTo>
                  <a:pt x="977685" y="324211"/>
                </a:lnTo>
                <a:lnTo>
                  <a:pt x="960088" y="349376"/>
                </a:lnTo>
                <a:lnTo>
                  <a:pt x="943395" y="375209"/>
                </a:lnTo>
                <a:lnTo>
                  <a:pt x="927607" y="401827"/>
                </a:lnTo>
                <a:lnTo>
                  <a:pt x="927607" y="676148"/>
                </a:lnTo>
                <a:lnTo>
                  <a:pt x="987805" y="676148"/>
                </a:lnTo>
                <a:lnTo>
                  <a:pt x="987805" y="359790"/>
                </a:lnTo>
                <a:lnTo>
                  <a:pt x="1395602" y="359790"/>
                </a:lnTo>
                <a:lnTo>
                  <a:pt x="1395602" y="299592"/>
                </a:lnTo>
                <a:close/>
              </a:path>
              <a:path w="1395730" h="3521709">
                <a:moveTo>
                  <a:pt x="1365503" y="359790"/>
                </a:moveTo>
                <a:lnTo>
                  <a:pt x="1304162" y="359790"/>
                </a:lnTo>
                <a:lnTo>
                  <a:pt x="1304162" y="676148"/>
                </a:lnTo>
                <a:lnTo>
                  <a:pt x="1365503" y="676148"/>
                </a:lnTo>
                <a:lnTo>
                  <a:pt x="1365503" y="359790"/>
                </a:lnTo>
                <a:close/>
              </a:path>
              <a:path w="1395730" h="3521709">
                <a:moveTo>
                  <a:pt x="1365503" y="0"/>
                </a:moveTo>
                <a:lnTo>
                  <a:pt x="1350186" y="8314"/>
                </a:lnTo>
                <a:lnTo>
                  <a:pt x="1334976" y="16986"/>
                </a:lnTo>
                <a:lnTo>
                  <a:pt x="1319980" y="25896"/>
                </a:lnTo>
                <a:lnTo>
                  <a:pt x="1305305" y="34925"/>
                </a:lnTo>
                <a:lnTo>
                  <a:pt x="1305305" y="299592"/>
                </a:lnTo>
                <a:lnTo>
                  <a:pt x="1365503" y="299592"/>
                </a:lnTo>
                <a:lnTo>
                  <a:pt x="1365503" y="0"/>
                </a:lnTo>
                <a:close/>
              </a:path>
            </a:pathLst>
          </a:custGeom>
          <a:solidFill>
            <a:srgbClr val="452566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50304" y="3429000"/>
            <a:ext cx="2080514" cy="2042414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7495202" y="5533305"/>
            <a:ext cx="403013" cy="127847"/>
            <a:chOff x="11242802" y="8299957"/>
            <a:chExt cx="604520" cy="191770"/>
          </a:xfrm>
        </p:grpSpPr>
        <p:sp>
          <p:nvSpPr>
            <p:cNvPr id="41" name="object 41"/>
            <p:cNvSpPr/>
            <p:nvPr/>
          </p:nvSpPr>
          <p:spPr>
            <a:xfrm>
              <a:off x="11242802" y="8299957"/>
              <a:ext cx="604520" cy="191770"/>
            </a:xfrm>
            <a:custGeom>
              <a:avLst/>
              <a:gdLst/>
              <a:ahLst/>
              <a:cxnLst/>
              <a:rect l="l" t="t" r="r" b="b"/>
              <a:pathLst>
                <a:path w="604520" h="191770">
                  <a:moveTo>
                    <a:pt x="578357" y="0"/>
                  </a:moveTo>
                  <a:lnTo>
                    <a:pt x="564261" y="762"/>
                  </a:lnTo>
                  <a:lnTo>
                    <a:pt x="530098" y="10160"/>
                  </a:lnTo>
                  <a:lnTo>
                    <a:pt x="495807" y="18161"/>
                  </a:lnTo>
                  <a:lnTo>
                    <a:pt x="427354" y="30353"/>
                  </a:lnTo>
                  <a:lnTo>
                    <a:pt x="388747" y="35052"/>
                  </a:lnTo>
                  <a:lnTo>
                    <a:pt x="350139" y="38227"/>
                  </a:lnTo>
                  <a:lnTo>
                    <a:pt x="311530" y="39878"/>
                  </a:lnTo>
                  <a:lnTo>
                    <a:pt x="272796" y="39878"/>
                  </a:lnTo>
                  <a:lnTo>
                    <a:pt x="234061" y="38354"/>
                  </a:lnTo>
                  <a:lnTo>
                    <a:pt x="195452" y="35433"/>
                  </a:lnTo>
                  <a:lnTo>
                    <a:pt x="156718" y="30861"/>
                  </a:lnTo>
                  <a:lnTo>
                    <a:pt x="117982" y="24892"/>
                  </a:lnTo>
                  <a:lnTo>
                    <a:pt x="79248" y="17526"/>
                  </a:lnTo>
                  <a:lnTo>
                    <a:pt x="40513" y="8636"/>
                  </a:lnTo>
                  <a:lnTo>
                    <a:pt x="28067" y="8001"/>
                  </a:lnTo>
                  <a:lnTo>
                    <a:pt x="16891" y="11938"/>
                  </a:lnTo>
                  <a:lnTo>
                    <a:pt x="8127" y="19558"/>
                  </a:lnTo>
                  <a:lnTo>
                    <a:pt x="2921" y="30353"/>
                  </a:lnTo>
                  <a:lnTo>
                    <a:pt x="0" y="52197"/>
                  </a:lnTo>
                  <a:lnTo>
                    <a:pt x="7620" y="96266"/>
                  </a:lnTo>
                  <a:lnTo>
                    <a:pt x="32130" y="131191"/>
                  </a:lnTo>
                  <a:lnTo>
                    <a:pt x="68706" y="146558"/>
                  </a:lnTo>
                  <a:lnTo>
                    <a:pt x="105282" y="159766"/>
                  </a:lnTo>
                  <a:lnTo>
                    <a:pt x="141986" y="170688"/>
                  </a:lnTo>
                  <a:lnTo>
                    <a:pt x="215646" y="185801"/>
                  </a:lnTo>
                  <a:lnTo>
                    <a:pt x="289559" y="191770"/>
                  </a:lnTo>
                  <a:lnTo>
                    <a:pt x="326644" y="191389"/>
                  </a:lnTo>
                  <a:lnTo>
                    <a:pt x="400939" y="183642"/>
                  </a:lnTo>
                  <a:lnTo>
                    <a:pt x="467105" y="169037"/>
                  </a:lnTo>
                  <a:lnTo>
                    <a:pt x="533400" y="147193"/>
                  </a:lnTo>
                  <a:lnTo>
                    <a:pt x="576072" y="127889"/>
                  </a:lnTo>
                  <a:lnTo>
                    <a:pt x="604139" y="53975"/>
                  </a:lnTo>
                  <a:lnTo>
                    <a:pt x="604139" y="27559"/>
                  </a:lnTo>
                  <a:lnTo>
                    <a:pt x="600075" y="14605"/>
                  </a:lnTo>
                  <a:lnTo>
                    <a:pt x="590803" y="4953"/>
                  </a:lnTo>
                  <a:lnTo>
                    <a:pt x="578357" y="0"/>
                  </a:lnTo>
                  <a:close/>
                </a:path>
              </a:pathLst>
            </a:custGeom>
            <a:solidFill>
              <a:srgbClr val="00C1C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43741" y="8299957"/>
              <a:ext cx="203200" cy="18364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547610" y="5695612"/>
            <a:ext cx="293370" cy="88053"/>
            <a:chOff x="11321415" y="8543417"/>
            <a:chExt cx="440055" cy="132080"/>
          </a:xfrm>
        </p:grpSpPr>
        <p:sp>
          <p:nvSpPr>
            <p:cNvPr id="44" name="object 44"/>
            <p:cNvSpPr/>
            <p:nvPr/>
          </p:nvSpPr>
          <p:spPr>
            <a:xfrm>
              <a:off x="11321415" y="8543417"/>
              <a:ext cx="440055" cy="132080"/>
            </a:xfrm>
            <a:custGeom>
              <a:avLst/>
              <a:gdLst/>
              <a:ahLst/>
              <a:cxnLst/>
              <a:rect l="l" t="t" r="r" b="b"/>
              <a:pathLst>
                <a:path w="440054" h="132079">
                  <a:moveTo>
                    <a:pt x="395604" y="0"/>
                  </a:moveTo>
                  <a:lnTo>
                    <a:pt x="328675" y="8762"/>
                  </a:lnTo>
                  <a:lnTo>
                    <a:pt x="259841" y="14096"/>
                  </a:lnTo>
                  <a:lnTo>
                    <a:pt x="188849" y="16509"/>
                  </a:lnTo>
                  <a:lnTo>
                    <a:pt x="152653" y="16636"/>
                  </a:lnTo>
                  <a:lnTo>
                    <a:pt x="115950" y="16255"/>
                  </a:lnTo>
                  <a:lnTo>
                    <a:pt x="78739" y="15112"/>
                  </a:lnTo>
                  <a:lnTo>
                    <a:pt x="41148" y="13334"/>
                  </a:lnTo>
                  <a:lnTo>
                    <a:pt x="23494" y="16382"/>
                  </a:lnTo>
                  <a:lnTo>
                    <a:pt x="9525" y="25907"/>
                  </a:lnTo>
                  <a:lnTo>
                    <a:pt x="1015" y="40258"/>
                  </a:lnTo>
                  <a:lnTo>
                    <a:pt x="0" y="57530"/>
                  </a:lnTo>
                  <a:lnTo>
                    <a:pt x="14350" y="90677"/>
                  </a:lnTo>
                  <a:lnTo>
                    <a:pt x="43179" y="117855"/>
                  </a:lnTo>
                  <a:lnTo>
                    <a:pt x="81660" y="129539"/>
                  </a:lnTo>
                  <a:lnTo>
                    <a:pt x="121157" y="131571"/>
                  </a:lnTo>
                  <a:lnTo>
                    <a:pt x="160146" y="132079"/>
                  </a:lnTo>
                  <a:lnTo>
                    <a:pt x="198754" y="130936"/>
                  </a:lnTo>
                  <a:lnTo>
                    <a:pt x="274319" y="124078"/>
                  </a:lnTo>
                  <a:lnTo>
                    <a:pt x="331724" y="114426"/>
                  </a:lnTo>
                  <a:lnTo>
                    <a:pt x="371601" y="105282"/>
                  </a:lnTo>
                  <a:lnTo>
                    <a:pt x="416686" y="86486"/>
                  </a:lnTo>
                  <a:lnTo>
                    <a:pt x="438657" y="50291"/>
                  </a:lnTo>
                  <a:lnTo>
                    <a:pt x="439927" y="45592"/>
                  </a:lnTo>
                  <a:lnTo>
                    <a:pt x="439419" y="26923"/>
                  </a:lnTo>
                  <a:lnTo>
                    <a:pt x="430275" y="11429"/>
                  </a:lnTo>
                  <a:lnTo>
                    <a:pt x="414908" y="1650"/>
                  </a:lnTo>
                  <a:lnTo>
                    <a:pt x="395604" y="0"/>
                  </a:lnTo>
                  <a:close/>
                </a:path>
              </a:pathLst>
            </a:custGeom>
            <a:solidFill>
              <a:srgbClr val="00C1C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32946" y="8543490"/>
              <a:ext cx="128422" cy="118290"/>
            </a:xfrm>
            <a:prstGeom prst="rect">
              <a:avLst/>
            </a:prstGeom>
          </p:spPr>
        </p:pic>
      </p:grpSp>
      <p:sp>
        <p:nvSpPr>
          <p:cNvPr id="51" name="object 38">
            <a:extLst>
              <a:ext uri="{FF2B5EF4-FFF2-40B4-BE49-F238E27FC236}">
                <a16:creationId xmlns:a16="http://schemas.microsoft.com/office/drawing/2014/main" id="{A44DB57D-39C8-449C-E485-E413C62AC4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2677" y="1197864"/>
            <a:ext cx="5913967" cy="12396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2000" dirty="0">
                <a:solidFill>
                  <a:srgbClr val="000000"/>
                </a:solidFill>
              </a:rPr>
              <a:t>The</a:t>
            </a:r>
            <a:r>
              <a:rPr sz="2000" spc="-4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measures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of</a:t>
            </a:r>
            <a:r>
              <a:rPr sz="2000" spc="-4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central</a:t>
            </a:r>
            <a:r>
              <a:rPr sz="2000" spc="-67" dirty="0">
                <a:solidFill>
                  <a:srgbClr val="000000"/>
                </a:solidFill>
              </a:rPr>
              <a:t> </a:t>
            </a:r>
            <a:r>
              <a:rPr sz="2000" spc="-17" dirty="0">
                <a:solidFill>
                  <a:srgbClr val="000000"/>
                </a:solidFill>
              </a:rPr>
              <a:t>tendency,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such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as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the</a:t>
            </a:r>
            <a:r>
              <a:rPr sz="2000" spc="-4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mean,</a:t>
            </a:r>
            <a:r>
              <a:rPr sz="2000" spc="-5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median,</a:t>
            </a:r>
            <a:r>
              <a:rPr sz="2000" spc="-3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and</a:t>
            </a:r>
            <a:r>
              <a:rPr sz="2000" spc="-43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mode,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are</a:t>
            </a:r>
            <a:r>
              <a:rPr sz="2000" spc="-43" dirty="0">
                <a:solidFill>
                  <a:srgbClr val="000000"/>
                </a:solidFill>
              </a:rPr>
              <a:t> </a:t>
            </a:r>
            <a:r>
              <a:rPr sz="2000" spc="-7" dirty="0">
                <a:solidFill>
                  <a:srgbClr val="000000"/>
                </a:solidFill>
              </a:rPr>
              <a:t>usually </a:t>
            </a:r>
            <a:r>
              <a:rPr sz="2000" dirty="0">
                <a:solidFill>
                  <a:srgbClr val="FF0000"/>
                </a:solidFill>
              </a:rPr>
              <a:t>not</a:t>
            </a:r>
            <a:r>
              <a:rPr sz="2000" spc="-43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a</a:t>
            </a:r>
            <a:r>
              <a:rPr sz="2000" spc="-47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sufficient</a:t>
            </a:r>
            <a:r>
              <a:rPr sz="2000" spc="-40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FF0000"/>
                </a:solidFill>
              </a:rPr>
              <a:t>measure</a:t>
            </a:r>
            <a:r>
              <a:rPr sz="2000" spc="-43" dirty="0">
                <a:solidFill>
                  <a:srgbClr val="FF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to</a:t>
            </a:r>
            <a:r>
              <a:rPr sz="2000" spc="-53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reveal</a:t>
            </a:r>
            <a:r>
              <a:rPr sz="2000" spc="-5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the</a:t>
            </a:r>
            <a:r>
              <a:rPr sz="2000" spc="-43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whole</a:t>
            </a:r>
            <a:r>
              <a:rPr sz="2000" spc="-33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picture</a:t>
            </a:r>
            <a:r>
              <a:rPr sz="2000" spc="-43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of</a:t>
            </a:r>
            <a:r>
              <a:rPr sz="2000" spc="-4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the</a:t>
            </a:r>
            <a:r>
              <a:rPr sz="2000" spc="-43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distribution</a:t>
            </a:r>
            <a:r>
              <a:rPr sz="2000" spc="-3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of</a:t>
            </a:r>
            <a:r>
              <a:rPr sz="2000" spc="-47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a</a:t>
            </a:r>
            <a:r>
              <a:rPr sz="2000" spc="-5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data</a:t>
            </a:r>
            <a:r>
              <a:rPr sz="2000" spc="-53" dirty="0">
                <a:solidFill>
                  <a:srgbClr val="000000"/>
                </a:solidFill>
              </a:rPr>
              <a:t> </a:t>
            </a:r>
            <a:r>
              <a:rPr sz="2000" spc="-13" dirty="0">
                <a:solidFill>
                  <a:srgbClr val="000000"/>
                </a:solidFill>
              </a:rPr>
              <a:t>set.</a:t>
            </a:r>
            <a:endParaRPr sz="2000"/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2C0A2707-E71F-49F3-092E-B1D648D334D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8403" y="2467695"/>
            <a:ext cx="3967762" cy="12396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2000" b="1" dirty="0">
                <a:solidFill>
                  <a:srgbClr val="FF0000"/>
                </a:solidFill>
              </a:rPr>
              <a:t>We</a:t>
            </a:r>
            <a:r>
              <a:rPr sz="2000" b="1" spc="-53" dirty="0">
                <a:solidFill>
                  <a:srgbClr val="FF0000"/>
                </a:solidFill>
              </a:rPr>
              <a:t> </a:t>
            </a:r>
            <a:r>
              <a:rPr sz="2000" b="1" dirty="0">
                <a:solidFill>
                  <a:srgbClr val="FF0000"/>
                </a:solidFill>
              </a:rPr>
              <a:t>need</a:t>
            </a:r>
            <a:r>
              <a:rPr sz="2000" b="1" spc="-40" dirty="0">
                <a:solidFill>
                  <a:srgbClr val="FF0000"/>
                </a:solidFill>
              </a:rPr>
              <a:t> </a:t>
            </a:r>
            <a:r>
              <a:rPr sz="2000" b="1" dirty="0">
                <a:solidFill>
                  <a:srgbClr val="FF0000"/>
                </a:solidFill>
              </a:rPr>
              <a:t>a</a:t>
            </a:r>
            <a:r>
              <a:rPr sz="2000" b="1" spc="-57" dirty="0">
                <a:solidFill>
                  <a:srgbClr val="FF0000"/>
                </a:solidFill>
              </a:rPr>
              <a:t> </a:t>
            </a:r>
            <a:r>
              <a:rPr sz="2000" b="1" dirty="0">
                <a:solidFill>
                  <a:srgbClr val="FF0000"/>
                </a:solidFill>
              </a:rPr>
              <a:t>measure</a:t>
            </a:r>
            <a:r>
              <a:rPr sz="2000" b="1" spc="-50" dirty="0">
                <a:solidFill>
                  <a:srgbClr val="FF0000"/>
                </a:solidFill>
              </a:rPr>
              <a:t> </a:t>
            </a:r>
            <a:r>
              <a:rPr sz="2000" b="1" dirty="0"/>
              <a:t>that</a:t>
            </a:r>
            <a:r>
              <a:rPr sz="2000" b="1" spc="-57" dirty="0"/>
              <a:t> </a:t>
            </a:r>
            <a:r>
              <a:rPr sz="2000" b="1" dirty="0"/>
              <a:t>can</a:t>
            </a:r>
            <a:r>
              <a:rPr sz="2000" b="1" spc="-53" dirty="0"/>
              <a:t> </a:t>
            </a:r>
            <a:r>
              <a:rPr sz="2000" b="1" dirty="0"/>
              <a:t>provide</a:t>
            </a:r>
            <a:r>
              <a:rPr sz="2000" b="1" spc="-40" dirty="0"/>
              <a:t> </a:t>
            </a:r>
            <a:r>
              <a:rPr sz="2000" b="1" dirty="0"/>
              <a:t>some</a:t>
            </a:r>
            <a:r>
              <a:rPr sz="2000" b="1" spc="-50" dirty="0"/>
              <a:t> </a:t>
            </a:r>
            <a:r>
              <a:rPr sz="2000" b="1" spc="-7" dirty="0"/>
              <a:t>information </a:t>
            </a:r>
            <a:r>
              <a:rPr sz="2000" b="1" dirty="0"/>
              <a:t>about</a:t>
            </a:r>
            <a:r>
              <a:rPr sz="2000" b="1" spc="-43" dirty="0"/>
              <a:t> </a:t>
            </a:r>
            <a:r>
              <a:rPr sz="2000" b="1" dirty="0"/>
              <a:t>the</a:t>
            </a:r>
            <a:r>
              <a:rPr sz="2000" b="1" spc="-43" dirty="0"/>
              <a:t> </a:t>
            </a:r>
            <a:r>
              <a:rPr sz="2000" b="1" dirty="0"/>
              <a:t>variation</a:t>
            </a:r>
            <a:r>
              <a:rPr sz="2000" b="1" spc="-43" dirty="0"/>
              <a:t> </a:t>
            </a:r>
            <a:r>
              <a:rPr sz="2000" b="1" dirty="0"/>
              <a:t>among</a:t>
            </a:r>
            <a:r>
              <a:rPr sz="2000" b="1" spc="-37" dirty="0"/>
              <a:t> </a:t>
            </a:r>
            <a:r>
              <a:rPr sz="2000" b="1" dirty="0"/>
              <a:t>data</a:t>
            </a:r>
            <a:r>
              <a:rPr sz="2000" b="1" spc="-57" dirty="0"/>
              <a:t> </a:t>
            </a:r>
            <a:r>
              <a:rPr sz="2000" b="1" dirty="0"/>
              <a:t>values</a:t>
            </a:r>
            <a:r>
              <a:rPr sz="2000" b="1" spc="-33" dirty="0"/>
              <a:t> </a:t>
            </a:r>
            <a:r>
              <a:rPr sz="2000" b="1" dirty="0"/>
              <a:t>and</a:t>
            </a:r>
            <a:r>
              <a:rPr sz="2000" b="1" spc="-43" dirty="0"/>
              <a:t> </a:t>
            </a:r>
            <a:r>
              <a:rPr sz="2000" b="1" dirty="0"/>
              <a:t>help</a:t>
            </a:r>
            <a:r>
              <a:rPr sz="2000" b="1" spc="-37" dirty="0"/>
              <a:t> </a:t>
            </a:r>
            <a:r>
              <a:rPr sz="2000" b="1" dirty="0"/>
              <a:t>us</a:t>
            </a:r>
            <a:r>
              <a:rPr sz="2000" b="1" spc="-43" dirty="0"/>
              <a:t> </a:t>
            </a:r>
            <a:r>
              <a:rPr sz="2000" b="1" spc="-7" dirty="0"/>
              <a:t>learn </a:t>
            </a:r>
            <a:r>
              <a:rPr sz="2000" b="1" dirty="0"/>
              <a:t>about</a:t>
            </a:r>
            <a:r>
              <a:rPr sz="2000" b="1" spc="-30" dirty="0"/>
              <a:t> </a:t>
            </a:r>
            <a:r>
              <a:rPr sz="2000" b="1" dirty="0"/>
              <a:t>the</a:t>
            </a:r>
            <a:r>
              <a:rPr sz="2000" b="1" spc="-30" dirty="0"/>
              <a:t> </a:t>
            </a:r>
            <a:r>
              <a:rPr sz="2000" b="1" dirty="0"/>
              <a:t>spread</a:t>
            </a:r>
            <a:r>
              <a:rPr sz="2000" b="1" spc="-27" dirty="0"/>
              <a:t> </a:t>
            </a:r>
            <a:r>
              <a:rPr sz="2000" b="1" dirty="0"/>
              <a:t>of</a:t>
            </a:r>
            <a:r>
              <a:rPr sz="2000" b="1" spc="-37" dirty="0"/>
              <a:t> </a:t>
            </a:r>
            <a:r>
              <a:rPr sz="2000" b="1" dirty="0"/>
              <a:t>a</a:t>
            </a:r>
            <a:r>
              <a:rPr sz="2000" b="1" spc="-27" dirty="0"/>
              <a:t> </a:t>
            </a:r>
            <a:r>
              <a:rPr sz="2000" b="1" spc="-7" dirty="0"/>
              <a:t>data</a:t>
            </a:r>
            <a:r>
              <a:rPr sz="2000" b="1" spc="-7" dirty="0">
                <a:solidFill>
                  <a:srgbClr val="FFFF00"/>
                </a:solidFill>
              </a:rPr>
              <a:t>!</a:t>
            </a:r>
            <a:endParaRPr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00765" y="2458889"/>
            <a:ext cx="347556" cy="158327"/>
            <a:chOff x="10201147" y="3688334"/>
            <a:chExt cx="521334" cy="237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47" y="3688334"/>
              <a:ext cx="238632" cy="237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3595" y="3688334"/>
              <a:ext cx="238505" cy="2372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801612" y="2647188"/>
            <a:ext cx="346710" cy="158327"/>
            <a:chOff x="10202418" y="3970782"/>
            <a:chExt cx="520065" cy="237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2"/>
              <a:ext cx="239902" cy="2359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6" y="3970782"/>
              <a:ext cx="238505" cy="23723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7583" y="2708063"/>
            <a:ext cx="89835" cy="894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786431" y="2466848"/>
            <a:ext cx="329777" cy="328930"/>
            <a:chOff x="13179646" y="3700271"/>
            <a:chExt cx="494665" cy="4933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39" y="3713479"/>
              <a:ext cx="235076" cy="2339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646" y="3700271"/>
              <a:ext cx="138715" cy="13741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49194" y="2554647"/>
            <a:ext cx="96393" cy="964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66775" y="841248"/>
            <a:ext cx="11366500" cy="5176520"/>
            <a:chOff x="550163" y="1261872"/>
            <a:chExt cx="17049750" cy="7764780"/>
          </a:xfrm>
        </p:grpSpPr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44340" y="3670807"/>
              <a:ext cx="9373870" cy="554990"/>
            </a:xfrm>
            <a:custGeom>
              <a:avLst/>
              <a:gdLst/>
              <a:ahLst/>
              <a:cxnLst/>
              <a:rect l="l" t="t" r="r" b="b"/>
              <a:pathLst>
                <a:path w="937386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937386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  <a:path w="9373869" h="554989">
                  <a:moveTo>
                    <a:pt x="9122029" y="110236"/>
                  </a:moveTo>
                  <a:lnTo>
                    <a:pt x="9096121" y="84328"/>
                  </a:lnTo>
                  <a:lnTo>
                    <a:pt x="8990190" y="190373"/>
                  </a:lnTo>
                  <a:lnTo>
                    <a:pt x="9017254" y="216281"/>
                  </a:lnTo>
                  <a:lnTo>
                    <a:pt x="9122029" y="110236"/>
                  </a:lnTo>
                  <a:close/>
                </a:path>
                <a:path w="9373869" h="554989">
                  <a:moveTo>
                    <a:pt x="9373489" y="362966"/>
                  </a:moveTo>
                  <a:lnTo>
                    <a:pt x="9144254" y="133604"/>
                  </a:lnTo>
                  <a:lnTo>
                    <a:pt x="9039479" y="238379"/>
                  </a:lnTo>
                  <a:lnTo>
                    <a:pt x="9268714" y="467741"/>
                  </a:lnTo>
                  <a:lnTo>
                    <a:pt x="9373489" y="362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204056" y="5504433"/>
              <a:ext cx="1395730" cy="3521710"/>
            </a:xfrm>
            <a:custGeom>
              <a:avLst/>
              <a:gdLst/>
              <a:ahLst/>
              <a:cxnLst/>
              <a:rect l="l" t="t" r="r" b="b"/>
              <a:pathLst>
                <a:path w="1395730" h="3521709">
                  <a:moveTo>
                    <a:pt x="236981" y="3377183"/>
                  </a:moveTo>
                  <a:lnTo>
                    <a:pt x="176783" y="3377183"/>
                  </a:lnTo>
                  <a:lnTo>
                    <a:pt x="176783" y="3521621"/>
                  </a:lnTo>
                  <a:lnTo>
                    <a:pt x="236981" y="3521621"/>
                  </a:lnTo>
                  <a:lnTo>
                    <a:pt x="236981" y="3377183"/>
                  </a:lnTo>
                  <a:close/>
                </a:path>
                <a:path w="1395730" h="3521709">
                  <a:moveTo>
                    <a:pt x="613536" y="3377183"/>
                  </a:moveTo>
                  <a:lnTo>
                    <a:pt x="553465" y="3377183"/>
                  </a:lnTo>
                  <a:lnTo>
                    <a:pt x="553465" y="3521621"/>
                  </a:lnTo>
                  <a:lnTo>
                    <a:pt x="613536" y="3521621"/>
                  </a:lnTo>
                  <a:lnTo>
                    <a:pt x="613536" y="3377183"/>
                  </a:lnTo>
                  <a:close/>
                </a:path>
                <a:path w="1395730" h="3521709">
                  <a:moveTo>
                    <a:pt x="990091" y="3377183"/>
                  </a:moveTo>
                  <a:lnTo>
                    <a:pt x="930021" y="3377183"/>
                  </a:lnTo>
                  <a:lnTo>
                    <a:pt x="930021" y="3521621"/>
                  </a:lnTo>
                  <a:lnTo>
                    <a:pt x="990091" y="3521621"/>
                  </a:lnTo>
                  <a:lnTo>
                    <a:pt x="990091" y="3377183"/>
                  </a:lnTo>
                  <a:close/>
                </a:path>
                <a:path w="1395730" h="3521709">
                  <a:moveTo>
                    <a:pt x="1365503" y="3377183"/>
                  </a:moveTo>
                  <a:lnTo>
                    <a:pt x="1305305" y="3377183"/>
                  </a:lnTo>
                  <a:lnTo>
                    <a:pt x="1305305" y="3521621"/>
                  </a:lnTo>
                  <a:lnTo>
                    <a:pt x="1365503" y="3521621"/>
                  </a:lnTo>
                  <a:lnTo>
                    <a:pt x="1365503" y="3377183"/>
                  </a:lnTo>
                  <a:close/>
                </a:path>
                <a:path w="1395730" h="3521709">
                  <a:moveTo>
                    <a:pt x="1395602" y="3317113"/>
                  </a:moveTo>
                  <a:lnTo>
                    <a:pt x="46862" y="3317113"/>
                  </a:lnTo>
                  <a:lnTo>
                    <a:pt x="50482" y="3332249"/>
                  </a:lnTo>
                  <a:lnTo>
                    <a:pt x="57721" y="3362047"/>
                  </a:lnTo>
                  <a:lnTo>
                    <a:pt x="61340" y="3377183"/>
                  </a:lnTo>
                  <a:lnTo>
                    <a:pt x="1395602" y="3377183"/>
                  </a:lnTo>
                  <a:lnTo>
                    <a:pt x="1395602" y="3317113"/>
                  </a:lnTo>
                  <a:close/>
                </a:path>
                <a:path w="1395730" h="3521709">
                  <a:moveTo>
                    <a:pt x="235711" y="3000629"/>
                  </a:moveTo>
                  <a:lnTo>
                    <a:pt x="176783" y="3000629"/>
                  </a:lnTo>
                  <a:lnTo>
                    <a:pt x="176783" y="3317113"/>
                  </a:lnTo>
                  <a:lnTo>
                    <a:pt x="235711" y="3317113"/>
                  </a:lnTo>
                  <a:lnTo>
                    <a:pt x="235711" y="3000629"/>
                  </a:lnTo>
                  <a:close/>
                </a:path>
                <a:path w="1395730" h="3521709">
                  <a:moveTo>
                    <a:pt x="612394" y="3000629"/>
                  </a:moveTo>
                  <a:lnTo>
                    <a:pt x="552196" y="3000629"/>
                  </a:lnTo>
                  <a:lnTo>
                    <a:pt x="552196" y="3317113"/>
                  </a:lnTo>
                  <a:lnTo>
                    <a:pt x="612394" y="3317113"/>
                  </a:lnTo>
                  <a:lnTo>
                    <a:pt x="612394" y="3000629"/>
                  </a:lnTo>
                  <a:close/>
                </a:path>
                <a:path w="1395730" h="3521709">
                  <a:moveTo>
                    <a:pt x="988948" y="3000629"/>
                  </a:moveTo>
                  <a:lnTo>
                    <a:pt x="928750" y="3000629"/>
                  </a:lnTo>
                  <a:lnTo>
                    <a:pt x="928750" y="3317113"/>
                  </a:lnTo>
                  <a:lnTo>
                    <a:pt x="988948" y="3317113"/>
                  </a:lnTo>
                  <a:lnTo>
                    <a:pt x="988948" y="3000629"/>
                  </a:lnTo>
                  <a:close/>
                </a:path>
                <a:path w="1395730" h="3521709">
                  <a:moveTo>
                    <a:pt x="1365503" y="3000629"/>
                  </a:moveTo>
                  <a:lnTo>
                    <a:pt x="1304162" y="3000629"/>
                  </a:lnTo>
                  <a:lnTo>
                    <a:pt x="1304162" y="3317113"/>
                  </a:lnTo>
                  <a:lnTo>
                    <a:pt x="1365503" y="3317113"/>
                  </a:lnTo>
                  <a:lnTo>
                    <a:pt x="1365503" y="3000629"/>
                  </a:lnTo>
                  <a:close/>
                </a:path>
                <a:path w="1395730" h="3521709">
                  <a:moveTo>
                    <a:pt x="1395602" y="2940430"/>
                  </a:moveTo>
                  <a:lnTo>
                    <a:pt x="0" y="2940430"/>
                  </a:lnTo>
                  <a:lnTo>
                    <a:pt x="178" y="2955105"/>
                  </a:lnTo>
                  <a:lnTo>
                    <a:pt x="964" y="2985311"/>
                  </a:lnTo>
                  <a:lnTo>
                    <a:pt x="1142" y="3000629"/>
                  </a:lnTo>
                  <a:lnTo>
                    <a:pt x="1395602" y="3000629"/>
                  </a:lnTo>
                  <a:lnTo>
                    <a:pt x="1395602" y="2940430"/>
                  </a:lnTo>
                  <a:close/>
                </a:path>
                <a:path w="1395730" h="3521709">
                  <a:moveTo>
                    <a:pt x="235711" y="2622804"/>
                  </a:moveTo>
                  <a:lnTo>
                    <a:pt x="175640" y="2622804"/>
                  </a:lnTo>
                  <a:lnTo>
                    <a:pt x="175640" y="2940430"/>
                  </a:lnTo>
                  <a:lnTo>
                    <a:pt x="235711" y="2940430"/>
                  </a:lnTo>
                  <a:lnTo>
                    <a:pt x="235711" y="2622804"/>
                  </a:lnTo>
                  <a:close/>
                </a:path>
                <a:path w="1395730" h="3521709">
                  <a:moveTo>
                    <a:pt x="612394" y="2622804"/>
                  </a:moveTo>
                  <a:lnTo>
                    <a:pt x="552196" y="2622804"/>
                  </a:lnTo>
                  <a:lnTo>
                    <a:pt x="552196" y="2940430"/>
                  </a:lnTo>
                  <a:lnTo>
                    <a:pt x="612394" y="2940430"/>
                  </a:lnTo>
                  <a:lnTo>
                    <a:pt x="612394" y="2622804"/>
                  </a:lnTo>
                  <a:close/>
                </a:path>
                <a:path w="1395730" h="3521709">
                  <a:moveTo>
                    <a:pt x="987805" y="2622804"/>
                  </a:moveTo>
                  <a:lnTo>
                    <a:pt x="927607" y="2622804"/>
                  </a:lnTo>
                  <a:lnTo>
                    <a:pt x="927607" y="2940430"/>
                  </a:lnTo>
                  <a:lnTo>
                    <a:pt x="987805" y="2940430"/>
                  </a:lnTo>
                  <a:lnTo>
                    <a:pt x="987805" y="2622804"/>
                  </a:lnTo>
                  <a:close/>
                </a:path>
                <a:path w="1395730" h="3521709">
                  <a:moveTo>
                    <a:pt x="1365503" y="2622804"/>
                  </a:moveTo>
                  <a:lnTo>
                    <a:pt x="1304162" y="2622804"/>
                  </a:lnTo>
                  <a:lnTo>
                    <a:pt x="1304162" y="2940430"/>
                  </a:lnTo>
                  <a:lnTo>
                    <a:pt x="1365503" y="2940430"/>
                  </a:lnTo>
                  <a:lnTo>
                    <a:pt x="1365503" y="2622804"/>
                  </a:lnTo>
                  <a:close/>
                </a:path>
                <a:path w="1395730" h="3521709">
                  <a:moveTo>
                    <a:pt x="1395602" y="2562733"/>
                  </a:moveTo>
                  <a:lnTo>
                    <a:pt x="64896" y="2562733"/>
                  </a:lnTo>
                  <a:lnTo>
                    <a:pt x="59005" y="2577334"/>
                  </a:lnTo>
                  <a:lnTo>
                    <a:pt x="53768" y="2592292"/>
                  </a:lnTo>
                  <a:lnTo>
                    <a:pt x="48984" y="2607488"/>
                  </a:lnTo>
                  <a:lnTo>
                    <a:pt x="44450" y="2622804"/>
                  </a:lnTo>
                  <a:lnTo>
                    <a:pt x="1395602" y="2622804"/>
                  </a:lnTo>
                  <a:lnTo>
                    <a:pt x="1395602" y="2562733"/>
                  </a:lnTo>
                  <a:close/>
                </a:path>
                <a:path w="1395730" h="3521709">
                  <a:moveTo>
                    <a:pt x="235711" y="2267966"/>
                  </a:moveTo>
                  <a:lnTo>
                    <a:pt x="219753" y="2287154"/>
                  </a:lnTo>
                  <a:lnTo>
                    <a:pt x="204342" y="2306891"/>
                  </a:lnTo>
                  <a:lnTo>
                    <a:pt x="189599" y="2327294"/>
                  </a:lnTo>
                  <a:lnTo>
                    <a:pt x="175640" y="2348484"/>
                  </a:lnTo>
                  <a:lnTo>
                    <a:pt x="175640" y="2562733"/>
                  </a:lnTo>
                  <a:lnTo>
                    <a:pt x="235711" y="2562733"/>
                  </a:lnTo>
                  <a:lnTo>
                    <a:pt x="235711" y="2267966"/>
                  </a:lnTo>
                  <a:close/>
                </a:path>
                <a:path w="1395730" h="3521709">
                  <a:moveTo>
                    <a:pt x="612394" y="2245105"/>
                  </a:moveTo>
                  <a:lnTo>
                    <a:pt x="552196" y="2245105"/>
                  </a:lnTo>
                  <a:lnTo>
                    <a:pt x="552196" y="2562733"/>
                  </a:lnTo>
                  <a:lnTo>
                    <a:pt x="612394" y="2562733"/>
                  </a:lnTo>
                  <a:lnTo>
                    <a:pt x="612394" y="2245105"/>
                  </a:lnTo>
                  <a:close/>
                </a:path>
                <a:path w="1395730" h="3521709">
                  <a:moveTo>
                    <a:pt x="987805" y="2245105"/>
                  </a:moveTo>
                  <a:lnTo>
                    <a:pt x="927607" y="2245105"/>
                  </a:lnTo>
                  <a:lnTo>
                    <a:pt x="927607" y="2562733"/>
                  </a:lnTo>
                  <a:lnTo>
                    <a:pt x="987805" y="2562733"/>
                  </a:lnTo>
                  <a:lnTo>
                    <a:pt x="987805" y="2245105"/>
                  </a:lnTo>
                  <a:close/>
                </a:path>
                <a:path w="1395730" h="3521709">
                  <a:moveTo>
                    <a:pt x="1365503" y="2245105"/>
                  </a:moveTo>
                  <a:lnTo>
                    <a:pt x="1304162" y="2245105"/>
                  </a:lnTo>
                  <a:lnTo>
                    <a:pt x="1304162" y="2562733"/>
                  </a:lnTo>
                  <a:lnTo>
                    <a:pt x="1365503" y="2562733"/>
                  </a:lnTo>
                  <a:lnTo>
                    <a:pt x="1365503" y="2245105"/>
                  </a:lnTo>
                  <a:close/>
                </a:path>
                <a:path w="1395730" h="3521709">
                  <a:moveTo>
                    <a:pt x="1395602" y="2184908"/>
                  </a:moveTo>
                  <a:lnTo>
                    <a:pt x="307975" y="2184908"/>
                  </a:lnTo>
                  <a:lnTo>
                    <a:pt x="293733" y="2200225"/>
                  </a:lnTo>
                  <a:lnTo>
                    <a:pt x="279955" y="2215435"/>
                  </a:lnTo>
                  <a:lnTo>
                    <a:pt x="266630" y="2230431"/>
                  </a:lnTo>
                  <a:lnTo>
                    <a:pt x="253746" y="2245105"/>
                  </a:lnTo>
                  <a:lnTo>
                    <a:pt x="1395602" y="2245105"/>
                  </a:lnTo>
                  <a:lnTo>
                    <a:pt x="1395602" y="2184908"/>
                  </a:lnTo>
                  <a:close/>
                </a:path>
                <a:path w="1395730" h="3521709">
                  <a:moveTo>
                    <a:pt x="612394" y="1923795"/>
                  </a:moveTo>
                  <a:lnTo>
                    <a:pt x="596898" y="1935386"/>
                  </a:lnTo>
                  <a:lnTo>
                    <a:pt x="581390" y="1946703"/>
                  </a:lnTo>
                  <a:lnTo>
                    <a:pt x="566334" y="1957996"/>
                  </a:lnTo>
                  <a:lnTo>
                    <a:pt x="552196" y="1969515"/>
                  </a:lnTo>
                  <a:lnTo>
                    <a:pt x="552196" y="2184908"/>
                  </a:lnTo>
                  <a:lnTo>
                    <a:pt x="612394" y="2184908"/>
                  </a:lnTo>
                  <a:lnTo>
                    <a:pt x="612394" y="1923795"/>
                  </a:lnTo>
                  <a:close/>
                </a:path>
                <a:path w="1395730" h="3521709">
                  <a:moveTo>
                    <a:pt x="987805" y="1868423"/>
                  </a:moveTo>
                  <a:lnTo>
                    <a:pt x="928750" y="1868423"/>
                  </a:lnTo>
                  <a:lnTo>
                    <a:pt x="928750" y="2184908"/>
                  </a:lnTo>
                  <a:lnTo>
                    <a:pt x="987805" y="2184908"/>
                  </a:lnTo>
                  <a:lnTo>
                    <a:pt x="987805" y="1868423"/>
                  </a:lnTo>
                  <a:close/>
                </a:path>
                <a:path w="1395730" h="3521709">
                  <a:moveTo>
                    <a:pt x="1365503" y="1868423"/>
                  </a:moveTo>
                  <a:lnTo>
                    <a:pt x="1304162" y="1868423"/>
                  </a:lnTo>
                  <a:lnTo>
                    <a:pt x="1304162" y="2184908"/>
                  </a:lnTo>
                  <a:lnTo>
                    <a:pt x="1365503" y="2184908"/>
                  </a:lnTo>
                  <a:lnTo>
                    <a:pt x="1365503" y="1868423"/>
                  </a:lnTo>
                  <a:close/>
                </a:path>
                <a:path w="1395730" h="3521709">
                  <a:moveTo>
                    <a:pt x="1395602" y="1808352"/>
                  </a:moveTo>
                  <a:lnTo>
                    <a:pt x="739901" y="1808352"/>
                  </a:lnTo>
                  <a:lnTo>
                    <a:pt x="726801" y="1824150"/>
                  </a:lnTo>
                  <a:lnTo>
                    <a:pt x="712819" y="1839293"/>
                  </a:lnTo>
                  <a:lnTo>
                    <a:pt x="697932" y="1853983"/>
                  </a:lnTo>
                  <a:lnTo>
                    <a:pt x="682116" y="1868423"/>
                  </a:lnTo>
                  <a:lnTo>
                    <a:pt x="1395602" y="1868423"/>
                  </a:lnTo>
                  <a:lnTo>
                    <a:pt x="1395602" y="1808352"/>
                  </a:lnTo>
                  <a:close/>
                </a:path>
                <a:path w="1395730" h="3521709">
                  <a:moveTo>
                    <a:pt x="987805" y="1490726"/>
                  </a:moveTo>
                  <a:lnTo>
                    <a:pt x="928750" y="1490726"/>
                  </a:lnTo>
                  <a:lnTo>
                    <a:pt x="928750" y="1808352"/>
                  </a:lnTo>
                  <a:lnTo>
                    <a:pt x="987805" y="1808352"/>
                  </a:lnTo>
                  <a:lnTo>
                    <a:pt x="987805" y="1490726"/>
                  </a:lnTo>
                  <a:close/>
                </a:path>
                <a:path w="1395730" h="3521709">
                  <a:moveTo>
                    <a:pt x="1365503" y="1490726"/>
                  </a:moveTo>
                  <a:lnTo>
                    <a:pt x="1304162" y="1490726"/>
                  </a:lnTo>
                  <a:lnTo>
                    <a:pt x="1304162" y="1808352"/>
                  </a:lnTo>
                  <a:lnTo>
                    <a:pt x="1365503" y="1808352"/>
                  </a:lnTo>
                  <a:lnTo>
                    <a:pt x="1365503" y="1490726"/>
                  </a:lnTo>
                  <a:close/>
                </a:path>
                <a:path w="1395730" h="3521709">
                  <a:moveTo>
                    <a:pt x="1395602" y="1430527"/>
                  </a:moveTo>
                  <a:lnTo>
                    <a:pt x="864996" y="1430527"/>
                  </a:lnTo>
                  <a:lnTo>
                    <a:pt x="864602" y="1445845"/>
                  </a:lnTo>
                  <a:lnTo>
                    <a:pt x="863647" y="1461055"/>
                  </a:lnTo>
                  <a:lnTo>
                    <a:pt x="862478" y="1476051"/>
                  </a:lnTo>
                  <a:lnTo>
                    <a:pt x="861440" y="1490726"/>
                  </a:lnTo>
                  <a:lnTo>
                    <a:pt x="1395602" y="1490726"/>
                  </a:lnTo>
                  <a:lnTo>
                    <a:pt x="1395602" y="1430527"/>
                  </a:lnTo>
                  <a:close/>
                </a:path>
                <a:path w="1395730" h="3521709">
                  <a:moveTo>
                    <a:pt x="987805" y="1114170"/>
                  </a:moveTo>
                  <a:lnTo>
                    <a:pt x="928750" y="1114170"/>
                  </a:lnTo>
                  <a:lnTo>
                    <a:pt x="928750" y="1430527"/>
                  </a:lnTo>
                  <a:lnTo>
                    <a:pt x="987805" y="1430527"/>
                  </a:lnTo>
                  <a:lnTo>
                    <a:pt x="987805" y="1114170"/>
                  </a:lnTo>
                  <a:close/>
                </a:path>
                <a:path w="1395730" h="3521709">
                  <a:moveTo>
                    <a:pt x="1365503" y="1114170"/>
                  </a:moveTo>
                  <a:lnTo>
                    <a:pt x="1304162" y="1114170"/>
                  </a:lnTo>
                  <a:lnTo>
                    <a:pt x="1304162" y="1430527"/>
                  </a:lnTo>
                  <a:lnTo>
                    <a:pt x="1365503" y="1430527"/>
                  </a:lnTo>
                  <a:lnTo>
                    <a:pt x="1365503" y="1114170"/>
                  </a:lnTo>
                  <a:close/>
                </a:path>
                <a:path w="1395730" h="3521709">
                  <a:moveTo>
                    <a:pt x="1395602" y="1053973"/>
                  </a:moveTo>
                  <a:lnTo>
                    <a:pt x="837310" y="1053973"/>
                  </a:lnTo>
                  <a:lnTo>
                    <a:pt x="838942" y="1069111"/>
                  </a:lnTo>
                  <a:lnTo>
                    <a:pt x="841775" y="1098960"/>
                  </a:lnTo>
                  <a:lnTo>
                    <a:pt x="843406" y="1114170"/>
                  </a:lnTo>
                  <a:lnTo>
                    <a:pt x="1395602" y="1114170"/>
                  </a:lnTo>
                  <a:lnTo>
                    <a:pt x="1395602" y="1053973"/>
                  </a:lnTo>
                  <a:close/>
                </a:path>
                <a:path w="1395730" h="3521709">
                  <a:moveTo>
                    <a:pt x="987805" y="736345"/>
                  </a:moveTo>
                  <a:lnTo>
                    <a:pt x="927607" y="736345"/>
                  </a:lnTo>
                  <a:lnTo>
                    <a:pt x="927607" y="1053973"/>
                  </a:lnTo>
                  <a:lnTo>
                    <a:pt x="987805" y="1053973"/>
                  </a:lnTo>
                  <a:lnTo>
                    <a:pt x="987805" y="736345"/>
                  </a:lnTo>
                  <a:close/>
                </a:path>
                <a:path w="1395730" h="3521709">
                  <a:moveTo>
                    <a:pt x="1365503" y="736345"/>
                  </a:moveTo>
                  <a:lnTo>
                    <a:pt x="1304162" y="736345"/>
                  </a:lnTo>
                  <a:lnTo>
                    <a:pt x="1304162" y="1053973"/>
                  </a:lnTo>
                  <a:lnTo>
                    <a:pt x="1365503" y="1053973"/>
                  </a:lnTo>
                  <a:lnTo>
                    <a:pt x="1365503" y="736345"/>
                  </a:lnTo>
                  <a:close/>
                </a:path>
                <a:path w="1395730" h="3521709">
                  <a:moveTo>
                    <a:pt x="1395602" y="676148"/>
                  </a:moveTo>
                  <a:lnTo>
                    <a:pt x="837310" y="676148"/>
                  </a:lnTo>
                  <a:lnTo>
                    <a:pt x="834860" y="692483"/>
                  </a:lnTo>
                  <a:lnTo>
                    <a:pt x="832850" y="707580"/>
                  </a:lnTo>
                  <a:lnTo>
                    <a:pt x="831292" y="722010"/>
                  </a:lnTo>
                  <a:lnTo>
                    <a:pt x="830198" y="736345"/>
                  </a:lnTo>
                  <a:lnTo>
                    <a:pt x="1395602" y="736345"/>
                  </a:lnTo>
                  <a:lnTo>
                    <a:pt x="1395602" y="676148"/>
                  </a:lnTo>
                  <a:close/>
                </a:path>
                <a:path w="1395730" h="3521709">
                  <a:moveTo>
                    <a:pt x="1395602" y="299592"/>
                  </a:moveTo>
                  <a:lnTo>
                    <a:pt x="996187" y="299592"/>
                  </a:lnTo>
                  <a:lnTo>
                    <a:pt x="977685" y="324211"/>
                  </a:lnTo>
                  <a:lnTo>
                    <a:pt x="960088" y="349376"/>
                  </a:lnTo>
                  <a:lnTo>
                    <a:pt x="943395" y="375209"/>
                  </a:lnTo>
                  <a:lnTo>
                    <a:pt x="927607" y="401827"/>
                  </a:lnTo>
                  <a:lnTo>
                    <a:pt x="927607" y="676148"/>
                  </a:lnTo>
                  <a:lnTo>
                    <a:pt x="987805" y="676148"/>
                  </a:lnTo>
                  <a:lnTo>
                    <a:pt x="987805" y="359790"/>
                  </a:lnTo>
                  <a:lnTo>
                    <a:pt x="1395602" y="359790"/>
                  </a:lnTo>
                  <a:lnTo>
                    <a:pt x="1395602" y="299592"/>
                  </a:lnTo>
                  <a:close/>
                </a:path>
                <a:path w="1395730" h="3521709">
                  <a:moveTo>
                    <a:pt x="1365503" y="359790"/>
                  </a:moveTo>
                  <a:lnTo>
                    <a:pt x="1304162" y="359790"/>
                  </a:lnTo>
                  <a:lnTo>
                    <a:pt x="1304162" y="676148"/>
                  </a:lnTo>
                  <a:lnTo>
                    <a:pt x="1365503" y="676148"/>
                  </a:lnTo>
                  <a:lnTo>
                    <a:pt x="1365503" y="359790"/>
                  </a:lnTo>
                  <a:close/>
                </a:path>
                <a:path w="1395730" h="3521709">
                  <a:moveTo>
                    <a:pt x="1365503" y="0"/>
                  </a:moveTo>
                  <a:lnTo>
                    <a:pt x="1350186" y="8314"/>
                  </a:lnTo>
                  <a:lnTo>
                    <a:pt x="1334976" y="16986"/>
                  </a:lnTo>
                  <a:lnTo>
                    <a:pt x="1319980" y="25896"/>
                  </a:lnTo>
                  <a:lnTo>
                    <a:pt x="1305305" y="34925"/>
                  </a:lnTo>
                  <a:lnTo>
                    <a:pt x="1305305" y="299592"/>
                  </a:lnTo>
                  <a:lnTo>
                    <a:pt x="1365503" y="299592"/>
                  </a:lnTo>
                  <a:lnTo>
                    <a:pt x="1365503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61411" y="2375535"/>
              <a:ext cx="11246612" cy="55006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81599" y="6438836"/>
              <a:ext cx="1263002" cy="11311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36155" y="5079111"/>
              <a:ext cx="3984244" cy="257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00765" y="2458889"/>
            <a:ext cx="347556" cy="158327"/>
            <a:chOff x="10201147" y="3688334"/>
            <a:chExt cx="521334" cy="237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47" y="3688334"/>
              <a:ext cx="238632" cy="237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3595" y="3688334"/>
              <a:ext cx="238505" cy="2372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801612" y="2647188"/>
            <a:ext cx="346710" cy="158327"/>
            <a:chOff x="10202418" y="3970782"/>
            <a:chExt cx="520065" cy="237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2"/>
              <a:ext cx="239902" cy="2359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6" y="3970782"/>
              <a:ext cx="238505" cy="23723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7583" y="2708063"/>
            <a:ext cx="89835" cy="894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786431" y="2466848"/>
            <a:ext cx="329777" cy="328930"/>
            <a:chOff x="13179646" y="3700271"/>
            <a:chExt cx="494665" cy="4933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39" y="3713479"/>
              <a:ext cx="235076" cy="2339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646" y="3700271"/>
              <a:ext cx="138715" cy="13741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49194" y="2554647"/>
            <a:ext cx="96393" cy="964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66775" y="841248"/>
            <a:ext cx="11366500" cy="5176520"/>
            <a:chOff x="550163" y="1261872"/>
            <a:chExt cx="17049750" cy="7764780"/>
          </a:xfrm>
        </p:grpSpPr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44340" y="3670807"/>
              <a:ext cx="9373870" cy="554990"/>
            </a:xfrm>
            <a:custGeom>
              <a:avLst/>
              <a:gdLst/>
              <a:ahLst/>
              <a:cxnLst/>
              <a:rect l="l" t="t" r="r" b="b"/>
              <a:pathLst>
                <a:path w="937386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937386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  <a:path w="9373869" h="554989">
                  <a:moveTo>
                    <a:pt x="9122029" y="110236"/>
                  </a:moveTo>
                  <a:lnTo>
                    <a:pt x="9096121" y="84328"/>
                  </a:lnTo>
                  <a:lnTo>
                    <a:pt x="8990190" y="190373"/>
                  </a:lnTo>
                  <a:lnTo>
                    <a:pt x="9017254" y="216281"/>
                  </a:lnTo>
                  <a:lnTo>
                    <a:pt x="9122029" y="110236"/>
                  </a:lnTo>
                  <a:close/>
                </a:path>
                <a:path w="9373869" h="554989">
                  <a:moveTo>
                    <a:pt x="9373489" y="362966"/>
                  </a:moveTo>
                  <a:lnTo>
                    <a:pt x="9144254" y="133604"/>
                  </a:lnTo>
                  <a:lnTo>
                    <a:pt x="9039479" y="238379"/>
                  </a:lnTo>
                  <a:lnTo>
                    <a:pt x="9268714" y="467741"/>
                  </a:lnTo>
                  <a:lnTo>
                    <a:pt x="9373489" y="362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204056" y="5504433"/>
              <a:ext cx="1395730" cy="3521710"/>
            </a:xfrm>
            <a:custGeom>
              <a:avLst/>
              <a:gdLst/>
              <a:ahLst/>
              <a:cxnLst/>
              <a:rect l="l" t="t" r="r" b="b"/>
              <a:pathLst>
                <a:path w="1395730" h="3521709">
                  <a:moveTo>
                    <a:pt x="236981" y="3377183"/>
                  </a:moveTo>
                  <a:lnTo>
                    <a:pt x="176783" y="3377183"/>
                  </a:lnTo>
                  <a:lnTo>
                    <a:pt x="176783" y="3521621"/>
                  </a:lnTo>
                  <a:lnTo>
                    <a:pt x="236981" y="3521621"/>
                  </a:lnTo>
                  <a:lnTo>
                    <a:pt x="236981" y="3377183"/>
                  </a:lnTo>
                  <a:close/>
                </a:path>
                <a:path w="1395730" h="3521709">
                  <a:moveTo>
                    <a:pt x="613536" y="3377183"/>
                  </a:moveTo>
                  <a:lnTo>
                    <a:pt x="553465" y="3377183"/>
                  </a:lnTo>
                  <a:lnTo>
                    <a:pt x="553465" y="3521621"/>
                  </a:lnTo>
                  <a:lnTo>
                    <a:pt x="613536" y="3521621"/>
                  </a:lnTo>
                  <a:lnTo>
                    <a:pt x="613536" y="3377183"/>
                  </a:lnTo>
                  <a:close/>
                </a:path>
                <a:path w="1395730" h="3521709">
                  <a:moveTo>
                    <a:pt x="990091" y="3377183"/>
                  </a:moveTo>
                  <a:lnTo>
                    <a:pt x="930021" y="3377183"/>
                  </a:lnTo>
                  <a:lnTo>
                    <a:pt x="930021" y="3521621"/>
                  </a:lnTo>
                  <a:lnTo>
                    <a:pt x="990091" y="3521621"/>
                  </a:lnTo>
                  <a:lnTo>
                    <a:pt x="990091" y="3377183"/>
                  </a:lnTo>
                  <a:close/>
                </a:path>
                <a:path w="1395730" h="3521709">
                  <a:moveTo>
                    <a:pt x="1365503" y="3377183"/>
                  </a:moveTo>
                  <a:lnTo>
                    <a:pt x="1305305" y="3377183"/>
                  </a:lnTo>
                  <a:lnTo>
                    <a:pt x="1305305" y="3521621"/>
                  </a:lnTo>
                  <a:lnTo>
                    <a:pt x="1365503" y="3521621"/>
                  </a:lnTo>
                  <a:lnTo>
                    <a:pt x="1365503" y="3377183"/>
                  </a:lnTo>
                  <a:close/>
                </a:path>
                <a:path w="1395730" h="3521709">
                  <a:moveTo>
                    <a:pt x="1395602" y="3317113"/>
                  </a:moveTo>
                  <a:lnTo>
                    <a:pt x="46862" y="3317113"/>
                  </a:lnTo>
                  <a:lnTo>
                    <a:pt x="50482" y="3332249"/>
                  </a:lnTo>
                  <a:lnTo>
                    <a:pt x="57721" y="3362047"/>
                  </a:lnTo>
                  <a:lnTo>
                    <a:pt x="61340" y="3377183"/>
                  </a:lnTo>
                  <a:lnTo>
                    <a:pt x="1395602" y="3377183"/>
                  </a:lnTo>
                  <a:lnTo>
                    <a:pt x="1395602" y="3317113"/>
                  </a:lnTo>
                  <a:close/>
                </a:path>
                <a:path w="1395730" h="3521709">
                  <a:moveTo>
                    <a:pt x="235711" y="3000629"/>
                  </a:moveTo>
                  <a:lnTo>
                    <a:pt x="176783" y="3000629"/>
                  </a:lnTo>
                  <a:lnTo>
                    <a:pt x="176783" y="3317113"/>
                  </a:lnTo>
                  <a:lnTo>
                    <a:pt x="235711" y="3317113"/>
                  </a:lnTo>
                  <a:lnTo>
                    <a:pt x="235711" y="3000629"/>
                  </a:lnTo>
                  <a:close/>
                </a:path>
                <a:path w="1395730" h="3521709">
                  <a:moveTo>
                    <a:pt x="612394" y="3000629"/>
                  </a:moveTo>
                  <a:lnTo>
                    <a:pt x="552196" y="3000629"/>
                  </a:lnTo>
                  <a:lnTo>
                    <a:pt x="552196" y="3317113"/>
                  </a:lnTo>
                  <a:lnTo>
                    <a:pt x="612394" y="3317113"/>
                  </a:lnTo>
                  <a:lnTo>
                    <a:pt x="612394" y="3000629"/>
                  </a:lnTo>
                  <a:close/>
                </a:path>
                <a:path w="1395730" h="3521709">
                  <a:moveTo>
                    <a:pt x="988948" y="3000629"/>
                  </a:moveTo>
                  <a:lnTo>
                    <a:pt x="928750" y="3000629"/>
                  </a:lnTo>
                  <a:lnTo>
                    <a:pt x="928750" y="3317113"/>
                  </a:lnTo>
                  <a:lnTo>
                    <a:pt x="988948" y="3317113"/>
                  </a:lnTo>
                  <a:lnTo>
                    <a:pt x="988948" y="3000629"/>
                  </a:lnTo>
                  <a:close/>
                </a:path>
                <a:path w="1395730" h="3521709">
                  <a:moveTo>
                    <a:pt x="1365503" y="3000629"/>
                  </a:moveTo>
                  <a:lnTo>
                    <a:pt x="1304162" y="3000629"/>
                  </a:lnTo>
                  <a:lnTo>
                    <a:pt x="1304162" y="3317113"/>
                  </a:lnTo>
                  <a:lnTo>
                    <a:pt x="1365503" y="3317113"/>
                  </a:lnTo>
                  <a:lnTo>
                    <a:pt x="1365503" y="3000629"/>
                  </a:lnTo>
                  <a:close/>
                </a:path>
                <a:path w="1395730" h="3521709">
                  <a:moveTo>
                    <a:pt x="1395602" y="2940430"/>
                  </a:moveTo>
                  <a:lnTo>
                    <a:pt x="0" y="2940430"/>
                  </a:lnTo>
                  <a:lnTo>
                    <a:pt x="178" y="2955105"/>
                  </a:lnTo>
                  <a:lnTo>
                    <a:pt x="964" y="2985311"/>
                  </a:lnTo>
                  <a:lnTo>
                    <a:pt x="1142" y="3000629"/>
                  </a:lnTo>
                  <a:lnTo>
                    <a:pt x="1395602" y="3000629"/>
                  </a:lnTo>
                  <a:lnTo>
                    <a:pt x="1395602" y="2940430"/>
                  </a:lnTo>
                  <a:close/>
                </a:path>
                <a:path w="1395730" h="3521709">
                  <a:moveTo>
                    <a:pt x="235711" y="2622804"/>
                  </a:moveTo>
                  <a:lnTo>
                    <a:pt x="175640" y="2622804"/>
                  </a:lnTo>
                  <a:lnTo>
                    <a:pt x="175640" y="2940430"/>
                  </a:lnTo>
                  <a:lnTo>
                    <a:pt x="235711" y="2940430"/>
                  </a:lnTo>
                  <a:lnTo>
                    <a:pt x="235711" y="2622804"/>
                  </a:lnTo>
                  <a:close/>
                </a:path>
                <a:path w="1395730" h="3521709">
                  <a:moveTo>
                    <a:pt x="612394" y="2622804"/>
                  </a:moveTo>
                  <a:lnTo>
                    <a:pt x="552196" y="2622804"/>
                  </a:lnTo>
                  <a:lnTo>
                    <a:pt x="552196" y="2940430"/>
                  </a:lnTo>
                  <a:lnTo>
                    <a:pt x="612394" y="2940430"/>
                  </a:lnTo>
                  <a:lnTo>
                    <a:pt x="612394" y="2622804"/>
                  </a:lnTo>
                  <a:close/>
                </a:path>
                <a:path w="1395730" h="3521709">
                  <a:moveTo>
                    <a:pt x="987805" y="2622804"/>
                  </a:moveTo>
                  <a:lnTo>
                    <a:pt x="927607" y="2622804"/>
                  </a:lnTo>
                  <a:lnTo>
                    <a:pt x="927607" y="2940430"/>
                  </a:lnTo>
                  <a:lnTo>
                    <a:pt x="987805" y="2940430"/>
                  </a:lnTo>
                  <a:lnTo>
                    <a:pt x="987805" y="2622804"/>
                  </a:lnTo>
                  <a:close/>
                </a:path>
                <a:path w="1395730" h="3521709">
                  <a:moveTo>
                    <a:pt x="1365503" y="2622804"/>
                  </a:moveTo>
                  <a:lnTo>
                    <a:pt x="1304162" y="2622804"/>
                  </a:lnTo>
                  <a:lnTo>
                    <a:pt x="1304162" y="2940430"/>
                  </a:lnTo>
                  <a:lnTo>
                    <a:pt x="1365503" y="2940430"/>
                  </a:lnTo>
                  <a:lnTo>
                    <a:pt x="1365503" y="2622804"/>
                  </a:lnTo>
                  <a:close/>
                </a:path>
                <a:path w="1395730" h="3521709">
                  <a:moveTo>
                    <a:pt x="1395602" y="2562733"/>
                  </a:moveTo>
                  <a:lnTo>
                    <a:pt x="64896" y="2562733"/>
                  </a:lnTo>
                  <a:lnTo>
                    <a:pt x="59005" y="2577334"/>
                  </a:lnTo>
                  <a:lnTo>
                    <a:pt x="53768" y="2592292"/>
                  </a:lnTo>
                  <a:lnTo>
                    <a:pt x="48984" y="2607488"/>
                  </a:lnTo>
                  <a:lnTo>
                    <a:pt x="44450" y="2622804"/>
                  </a:lnTo>
                  <a:lnTo>
                    <a:pt x="1395602" y="2622804"/>
                  </a:lnTo>
                  <a:lnTo>
                    <a:pt x="1395602" y="2562733"/>
                  </a:lnTo>
                  <a:close/>
                </a:path>
                <a:path w="1395730" h="3521709">
                  <a:moveTo>
                    <a:pt x="235711" y="2267966"/>
                  </a:moveTo>
                  <a:lnTo>
                    <a:pt x="219753" y="2287154"/>
                  </a:lnTo>
                  <a:lnTo>
                    <a:pt x="204342" y="2306891"/>
                  </a:lnTo>
                  <a:lnTo>
                    <a:pt x="189599" y="2327294"/>
                  </a:lnTo>
                  <a:lnTo>
                    <a:pt x="175640" y="2348484"/>
                  </a:lnTo>
                  <a:lnTo>
                    <a:pt x="175640" y="2562733"/>
                  </a:lnTo>
                  <a:lnTo>
                    <a:pt x="235711" y="2562733"/>
                  </a:lnTo>
                  <a:lnTo>
                    <a:pt x="235711" y="2267966"/>
                  </a:lnTo>
                  <a:close/>
                </a:path>
                <a:path w="1395730" h="3521709">
                  <a:moveTo>
                    <a:pt x="612394" y="2245105"/>
                  </a:moveTo>
                  <a:lnTo>
                    <a:pt x="552196" y="2245105"/>
                  </a:lnTo>
                  <a:lnTo>
                    <a:pt x="552196" y="2562733"/>
                  </a:lnTo>
                  <a:lnTo>
                    <a:pt x="612394" y="2562733"/>
                  </a:lnTo>
                  <a:lnTo>
                    <a:pt x="612394" y="2245105"/>
                  </a:lnTo>
                  <a:close/>
                </a:path>
                <a:path w="1395730" h="3521709">
                  <a:moveTo>
                    <a:pt x="987805" y="2245105"/>
                  </a:moveTo>
                  <a:lnTo>
                    <a:pt x="927607" y="2245105"/>
                  </a:lnTo>
                  <a:lnTo>
                    <a:pt x="927607" y="2562733"/>
                  </a:lnTo>
                  <a:lnTo>
                    <a:pt x="987805" y="2562733"/>
                  </a:lnTo>
                  <a:lnTo>
                    <a:pt x="987805" y="2245105"/>
                  </a:lnTo>
                  <a:close/>
                </a:path>
                <a:path w="1395730" h="3521709">
                  <a:moveTo>
                    <a:pt x="1365503" y="2245105"/>
                  </a:moveTo>
                  <a:lnTo>
                    <a:pt x="1304162" y="2245105"/>
                  </a:lnTo>
                  <a:lnTo>
                    <a:pt x="1304162" y="2562733"/>
                  </a:lnTo>
                  <a:lnTo>
                    <a:pt x="1365503" y="2562733"/>
                  </a:lnTo>
                  <a:lnTo>
                    <a:pt x="1365503" y="2245105"/>
                  </a:lnTo>
                  <a:close/>
                </a:path>
                <a:path w="1395730" h="3521709">
                  <a:moveTo>
                    <a:pt x="1395602" y="2184908"/>
                  </a:moveTo>
                  <a:lnTo>
                    <a:pt x="307975" y="2184908"/>
                  </a:lnTo>
                  <a:lnTo>
                    <a:pt x="293733" y="2200225"/>
                  </a:lnTo>
                  <a:lnTo>
                    <a:pt x="279955" y="2215435"/>
                  </a:lnTo>
                  <a:lnTo>
                    <a:pt x="266630" y="2230431"/>
                  </a:lnTo>
                  <a:lnTo>
                    <a:pt x="253746" y="2245105"/>
                  </a:lnTo>
                  <a:lnTo>
                    <a:pt x="1395602" y="2245105"/>
                  </a:lnTo>
                  <a:lnTo>
                    <a:pt x="1395602" y="2184908"/>
                  </a:lnTo>
                  <a:close/>
                </a:path>
                <a:path w="1395730" h="3521709">
                  <a:moveTo>
                    <a:pt x="612394" y="1923795"/>
                  </a:moveTo>
                  <a:lnTo>
                    <a:pt x="596898" y="1935386"/>
                  </a:lnTo>
                  <a:lnTo>
                    <a:pt x="581390" y="1946703"/>
                  </a:lnTo>
                  <a:lnTo>
                    <a:pt x="566334" y="1957996"/>
                  </a:lnTo>
                  <a:lnTo>
                    <a:pt x="552196" y="1969515"/>
                  </a:lnTo>
                  <a:lnTo>
                    <a:pt x="552196" y="2184908"/>
                  </a:lnTo>
                  <a:lnTo>
                    <a:pt x="612394" y="2184908"/>
                  </a:lnTo>
                  <a:lnTo>
                    <a:pt x="612394" y="1923795"/>
                  </a:lnTo>
                  <a:close/>
                </a:path>
                <a:path w="1395730" h="3521709">
                  <a:moveTo>
                    <a:pt x="987805" y="1868423"/>
                  </a:moveTo>
                  <a:lnTo>
                    <a:pt x="928750" y="1868423"/>
                  </a:lnTo>
                  <a:lnTo>
                    <a:pt x="928750" y="2184908"/>
                  </a:lnTo>
                  <a:lnTo>
                    <a:pt x="987805" y="2184908"/>
                  </a:lnTo>
                  <a:lnTo>
                    <a:pt x="987805" y="1868423"/>
                  </a:lnTo>
                  <a:close/>
                </a:path>
                <a:path w="1395730" h="3521709">
                  <a:moveTo>
                    <a:pt x="1365503" y="1868423"/>
                  </a:moveTo>
                  <a:lnTo>
                    <a:pt x="1304162" y="1868423"/>
                  </a:lnTo>
                  <a:lnTo>
                    <a:pt x="1304162" y="2184908"/>
                  </a:lnTo>
                  <a:lnTo>
                    <a:pt x="1365503" y="2184908"/>
                  </a:lnTo>
                  <a:lnTo>
                    <a:pt x="1365503" y="1868423"/>
                  </a:lnTo>
                  <a:close/>
                </a:path>
                <a:path w="1395730" h="3521709">
                  <a:moveTo>
                    <a:pt x="1395602" y="1808352"/>
                  </a:moveTo>
                  <a:lnTo>
                    <a:pt x="739901" y="1808352"/>
                  </a:lnTo>
                  <a:lnTo>
                    <a:pt x="726801" y="1824150"/>
                  </a:lnTo>
                  <a:lnTo>
                    <a:pt x="712819" y="1839293"/>
                  </a:lnTo>
                  <a:lnTo>
                    <a:pt x="697932" y="1853983"/>
                  </a:lnTo>
                  <a:lnTo>
                    <a:pt x="682116" y="1868423"/>
                  </a:lnTo>
                  <a:lnTo>
                    <a:pt x="1395602" y="1868423"/>
                  </a:lnTo>
                  <a:lnTo>
                    <a:pt x="1395602" y="1808352"/>
                  </a:lnTo>
                  <a:close/>
                </a:path>
                <a:path w="1395730" h="3521709">
                  <a:moveTo>
                    <a:pt x="987805" y="1490726"/>
                  </a:moveTo>
                  <a:lnTo>
                    <a:pt x="928750" y="1490726"/>
                  </a:lnTo>
                  <a:lnTo>
                    <a:pt x="928750" y="1808352"/>
                  </a:lnTo>
                  <a:lnTo>
                    <a:pt x="987805" y="1808352"/>
                  </a:lnTo>
                  <a:lnTo>
                    <a:pt x="987805" y="1490726"/>
                  </a:lnTo>
                  <a:close/>
                </a:path>
                <a:path w="1395730" h="3521709">
                  <a:moveTo>
                    <a:pt x="1365503" y="1490726"/>
                  </a:moveTo>
                  <a:lnTo>
                    <a:pt x="1304162" y="1490726"/>
                  </a:lnTo>
                  <a:lnTo>
                    <a:pt x="1304162" y="1808352"/>
                  </a:lnTo>
                  <a:lnTo>
                    <a:pt x="1365503" y="1808352"/>
                  </a:lnTo>
                  <a:lnTo>
                    <a:pt x="1365503" y="1490726"/>
                  </a:lnTo>
                  <a:close/>
                </a:path>
                <a:path w="1395730" h="3521709">
                  <a:moveTo>
                    <a:pt x="1395602" y="1430527"/>
                  </a:moveTo>
                  <a:lnTo>
                    <a:pt x="864996" y="1430527"/>
                  </a:lnTo>
                  <a:lnTo>
                    <a:pt x="864602" y="1445845"/>
                  </a:lnTo>
                  <a:lnTo>
                    <a:pt x="863647" y="1461055"/>
                  </a:lnTo>
                  <a:lnTo>
                    <a:pt x="862478" y="1476051"/>
                  </a:lnTo>
                  <a:lnTo>
                    <a:pt x="861440" y="1490726"/>
                  </a:lnTo>
                  <a:lnTo>
                    <a:pt x="1395602" y="1490726"/>
                  </a:lnTo>
                  <a:lnTo>
                    <a:pt x="1395602" y="1430527"/>
                  </a:lnTo>
                  <a:close/>
                </a:path>
                <a:path w="1395730" h="3521709">
                  <a:moveTo>
                    <a:pt x="987805" y="1114170"/>
                  </a:moveTo>
                  <a:lnTo>
                    <a:pt x="928750" y="1114170"/>
                  </a:lnTo>
                  <a:lnTo>
                    <a:pt x="928750" y="1430527"/>
                  </a:lnTo>
                  <a:lnTo>
                    <a:pt x="987805" y="1430527"/>
                  </a:lnTo>
                  <a:lnTo>
                    <a:pt x="987805" y="1114170"/>
                  </a:lnTo>
                  <a:close/>
                </a:path>
                <a:path w="1395730" h="3521709">
                  <a:moveTo>
                    <a:pt x="1365503" y="1114170"/>
                  </a:moveTo>
                  <a:lnTo>
                    <a:pt x="1304162" y="1114170"/>
                  </a:lnTo>
                  <a:lnTo>
                    <a:pt x="1304162" y="1430527"/>
                  </a:lnTo>
                  <a:lnTo>
                    <a:pt x="1365503" y="1430527"/>
                  </a:lnTo>
                  <a:lnTo>
                    <a:pt x="1365503" y="1114170"/>
                  </a:lnTo>
                  <a:close/>
                </a:path>
                <a:path w="1395730" h="3521709">
                  <a:moveTo>
                    <a:pt x="1395602" y="1053973"/>
                  </a:moveTo>
                  <a:lnTo>
                    <a:pt x="837310" y="1053973"/>
                  </a:lnTo>
                  <a:lnTo>
                    <a:pt x="838942" y="1069111"/>
                  </a:lnTo>
                  <a:lnTo>
                    <a:pt x="841775" y="1098960"/>
                  </a:lnTo>
                  <a:lnTo>
                    <a:pt x="843406" y="1114170"/>
                  </a:lnTo>
                  <a:lnTo>
                    <a:pt x="1395602" y="1114170"/>
                  </a:lnTo>
                  <a:lnTo>
                    <a:pt x="1395602" y="1053973"/>
                  </a:lnTo>
                  <a:close/>
                </a:path>
                <a:path w="1395730" h="3521709">
                  <a:moveTo>
                    <a:pt x="987805" y="736345"/>
                  </a:moveTo>
                  <a:lnTo>
                    <a:pt x="927607" y="736345"/>
                  </a:lnTo>
                  <a:lnTo>
                    <a:pt x="927607" y="1053973"/>
                  </a:lnTo>
                  <a:lnTo>
                    <a:pt x="987805" y="1053973"/>
                  </a:lnTo>
                  <a:lnTo>
                    <a:pt x="987805" y="736345"/>
                  </a:lnTo>
                  <a:close/>
                </a:path>
                <a:path w="1395730" h="3521709">
                  <a:moveTo>
                    <a:pt x="1365503" y="736345"/>
                  </a:moveTo>
                  <a:lnTo>
                    <a:pt x="1304162" y="736345"/>
                  </a:lnTo>
                  <a:lnTo>
                    <a:pt x="1304162" y="1053973"/>
                  </a:lnTo>
                  <a:lnTo>
                    <a:pt x="1365503" y="1053973"/>
                  </a:lnTo>
                  <a:lnTo>
                    <a:pt x="1365503" y="736345"/>
                  </a:lnTo>
                  <a:close/>
                </a:path>
                <a:path w="1395730" h="3521709">
                  <a:moveTo>
                    <a:pt x="1395602" y="676148"/>
                  </a:moveTo>
                  <a:lnTo>
                    <a:pt x="837310" y="676148"/>
                  </a:lnTo>
                  <a:lnTo>
                    <a:pt x="834860" y="692483"/>
                  </a:lnTo>
                  <a:lnTo>
                    <a:pt x="832850" y="707580"/>
                  </a:lnTo>
                  <a:lnTo>
                    <a:pt x="831292" y="722010"/>
                  </a:lnTo>
                  <a:lnTo>
                    <a:pt x="830198" y="736345"/>
                  </a:lnTo>
                  <a:lnTo>
                    <a:pt x="1395602" y="736345"/>
                  </a:lnTo>
                  <a:lnTo>
                    <a:pt x="1395602" y="676148"/>
                  </a:lnTo>
                  <a:close/>
                </a:path>
                <a:path w="1395730" h="3521709">
                  <a:moveTo>
                    <a:pt x="1395602" y="299592"/>
                  </a:moveTo>
                  <a:lnTo>
                    <a:pt x="996187" y="299592"/>
                  </a:lnTo>
                  <a:lnTo>
                    <a:pt x="977685" y="324211"/>
                  </a:lnTo>
                  <a:lnTo>
                    <a:pt x="960088" y="349376"/>
                  </a:lnTo>
                  <a:lnTo>
                    <a:pt x="943395" y="375209"/>
                  </a:lnTo>
                  <a:lnTo>
                    <a:pt x="927607" y="401827"/>
                  </a:lnTo>
                  <a:lnTo>
                    <a:pt x="927607" y="676148"/>
                  </a:lnTo>
                  <a:lnTo>
                    <a:pt x="987805" y="676148"/>
                  </a:lnTo>
                  <a:lnTo>
                    <a:pt x="987805" y="359790"/>
                  </a:lnTo>
                  <a:lnTo>
                    <a:pt x="1395602" y="359790"/>
                  </a:lnTo>
                  <a:lnTo>
                    <a:pt x="1395602" y="299592"/>
                  </a:lnTo>
                  <a:close/>
                </a:path>
                <a:path w="1395730" h="3521709">
                  <a:moveTo>
                    <a:pt x="1365503" y="359790"/>
                  </a:moveTo>
                  <a:lnTo>
                    <a:pt x="1304162" y="359790"/>
                  </a:lnTo>
                  <a:lnTo>
                    <a:pt x="1304162" y="676148"/>
                  </a:lnTo>
                  <a:lnTo>
                    <a:pt x="1365503" y="676148"/>
                  </a:lnTo>
                  <a:lnTo>
                    <a:pt x="1365503" y="359790"/>
                  </a:lnTo>
                  <a:close/>
                </a:path>
                <a:path w="1395730" h="3521709">
                  <a:moveTo>
                    <a:pt x="1365503" y="0"/>
                  </a:moveTo>
                  <a:lnTo>
                    <a:pt x="1350186" y="8314"/>
                  </a:lnTo>
                  <a:lnTo>
                    <a:pt x="1334976" y="16986"/>
                  </a:lnTo>
                  <a:lnTo>
                    <a:pt x="1319980" y="25896"/>
                  </a:lnTo>
                  <a:lnTo>
                    <a:pt x="1305305" y="34925"/>
                  </a:lnTo>
                  <a:lnTo>
                    <a:pt x="1305305" y="299592"/>
                  </a:lnTo>
                  <a:lnTo>
                    <a:pt x="1365503" y="299592"/>
                  </a:lnTo>
                  <a:lnTo>
                    <a:pt x="1365503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97149" y="2036063"/>
              <a:ext cx="11375263" cy="6214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1168" y="5495544"/>
            <a:ext cx="657437" cy="667596"/>
            <a:chOff x="301752" y="8243316"/>
            <a:chExt cx="986155" cy="10013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94288" y="738631"/>
            <a:ext cx="656590" cy="667596"/>
            <a:chOff x="16791432" y="1107947"/>
            <a:chExt cx="984885" cy="100139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3248" y="1121663"/>
              <a:ext cx="880871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463364" y="1262684"/>
              <a:ext cx="120014" cy="614680"/>
            </a:xfrm>
            <a:custGeom>
              <a:avLst/>
              <a:gdLst/>
              <a:ahLst/>
              <a:cxnLst/>
              <a:rect l="l" t="t" r="r" b="b"/>
              <a:pathLst>
                <a:path w="120015" h="614680">
                  <a:moveTo>
                    <a:pt x="0" y="614248"/>
                  </a:moveTo>
                  <a:lnTo>
                    <a:pt x="119799" y="614248"/>
                  </a:lnTo>
                  <a:lnTo>
                    <a:pt x="119799" y="0"/>
                  </a:lnTo>
                  <a:lnTo>
                    <a:pt x="0" y="0"/>
                  </a:lnTo>
                  <a:lnTo>
                    <a:pt x="0" y="614248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87528" y="841248"/>
            <a:ext cx="11355917" cy="5175673"/>
            <a:chOff x="431291" y="1261872"/>
            <a:chExt cx="17033875" cy="7763509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9" y="2467736"/>
              <a:ext cx="10261981" cy="4953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91" y="1261872"/>
              <a:ext cx="17033748" cy="77632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916" y="2203704"/>
              <a:ext cx="14552041" cy="15445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8858" y="4253483"/>
              <a:ext cx="14210284" cy="241681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68493" y="4602735"/>
            <a:ext cx="9494096" cy="13219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3282" marR="3387" indent="-305238">
              <a:spcBef>
                <a:spcPts val="70"/>
              </a:spcBef>
              <a:buFont typeface="Wingdings"/>
              <a:buChar char=""/>
              <a:tabLst>
                <a:tab pos="313282" algn="l"/>
              </a:tabLst>
            </a:pP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ages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of</a:t>
            </a:r>
            <a:r>
              <a:rPr sz="2133" b="1" spc="-3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workers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at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second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company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have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much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larger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variation</a:t>
            </a:r>
            <a:r>
              <a:rPr sz="2133" b="1" spc="-57" dirty="0">
                <a:latin typeface="Calibri"/>
                <a:cs typeface="Calibri"/>
              </a:rPr>
              <a:t> </a:t>
            </a:r>
            <a:r>
              <a:rPr sz="2133" b="1" spc="-13" dirty="0">
                <a:latin typeface="Calibri"/>
                <a:cs typeface="Calibri"/>
              </a:rPr>
              <a:t>than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ages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of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workers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at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first</a:t>
            </a:r>
            <a:r>
              <a:rPr sz="2133" b="1" spc="-2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company.</a:t>
            </a:r>
            <a:endParaRPr sz="2133">
              <a:latin typeface="Calibri"/>
              <a:cs typeface="Calibri"/>
            </a:endParaRPr>
          </a:p>
          <a:p>
            <a:pPr marL="928840">
              <a:tabLst>
                <a:tab pos="2442755" algn="l"/>
              </a:tabLst>
            </a:pPr>
            <a:r>
              <a:rPr sz="2133" b="1" dirty="0">
                <a:latin typeface="Calibri"/>
                <a:cs typeface="Calibri"/>
              </a:rPr>
              <a:t>Company</a:t>
            </a:r>
            <a:r>
              <a:rPr sz="2133" b="1" spc="-57" dirty="0">
                <a:latin typeface="Calibri"/>
                <a:cs typeface="Calibri"/>
              </a:rPr>
              <a:t> </a:t>
            </a:r>
            <a:r>
              <a:rPr sz="2133" b="1" spc="-17" dirty="0">
                <a:latin typeface="Calibri"/>
                <a:cs typeface="Calibri"/>
              </a:rPr>
              <a:t>1=</a:t>
            </a:r>
            <a:r>
              <a:rPr sz="2133" b="1" dirty="0">
                <a:latin typeface="Calibri"/>
                <a:cs typeface="Calibri"/>
              </a:rPr>
              <a:t>	</a:t>
            </a:r>
            <a:r>
              <a:rPr sz="2133" b="1" spc="-13" dirty="0">
                <a:latin typeface="Calibri"/>
                <a:cs typeface="Calibri"/>
              </a:rPr>
              <a:t>47-</a:t>
            </a:r>
            <a:r>
              <a:rPr sz="2133" b="1" dirty="0">
                <a:latin typeface="Calibri"/>
                <a:cs typeface="Calibri"/>
              </a:rPr>
              <a:t>35</a:t>
            </a:r>
            <a:r>
              <a:rPr sz="2133" b="1" spc="-10" dirty="0">
                <a:latin typeface="Calibri"/>
                <a:cs typeface="Calibri"/>
              </a:rPr>
              <a:t> </a:t>
            </a:r>
            <a:r>
              <a:rPr sz="2133" b="1" spc="-17" dirty="0">
                <a:latin typeface="Calibri"/>
                <a:cs typeface="Calibri"/>
              </a:rPr>
              <a:t>=</a:t>
            </a:r>
            <a:r>
              <a:rPr sz="2133" b="1" spc="-17" dirty="0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endParaRPr sz="2133">
              <a:latin typeface="Calibri"/>
              <a:cs typeface="Calibri"/>
            </a:endParaRPr>
          </a:p>
          <a:p>
            <a:pPr marL="928840">
              <a:tabLst>
                <a:tab pos="2442755" algn="l"/>
              </a:tabLst>
            </a:pPr>
            <a:r>
              <a:rPr sz="2133" b="1" dirty="0">
                <a:latin typeface="Calibri"/>
                <a:cs typeface="Calibri"/>
              </a:rPr>
              <a:t>Company</a:t>
            </a:r>
            <a:r>
              <a:rPr sz="2133" b="1" spc="-57" dirty="0">
                <a:latin typeface="Calibri"/>
                <a:cs typeface="Calibri"/>
              </a:rPr>
              <a:t> </a:t>
            </a:r>
            <a:r>
              <a:rPr sz="2133" b="1" spc="-17" dirty="0">
                <a:latin typeface="Calibri"/>
                <a:cs typeface="Calibri"/>
              </a:rPr>
              <a:t>2=</a:t>
            </a:r>
            <a:r>
              <a:rPr sz="2133" b="1" dirty="0">
                <a:latin typeface="Calibri"/>
                <a:cs typeface="Calibri"/>
              </a:rPr>
              <a:t>	</a:t>
            </a:r>
            <a:r>
              <a:rPr sz="2133" b="1" spc="-13" dirty="0">
                <a:latin typeface="Calibri"/>
                <a:cs typeface="Calibri"/>
              </a:rPr>
              <a:t>70-</a:t>
            </a:r>
            <a:r>
              <a:rPr sz="2133" b="1" dirty="0">
                <a:latin typeface="Calibri"/>
                <a:cs typeface="Calibri"/>
              </a:rPr>
              <a:t>18</a:t>
            </a:r>
            <a:r>
              <a:rPr sz="2133" b="1" spc="-10" dirty="0">
                <a:latin typeface="Calibri"/>
                <a:cs typeface="Calibri"/>
              </a:rPr>
              <a:t> </a:t>
            </a:r>
            <a:r>
              <a:rPr sz="2133" b="1" spc="-17" dirty="0">
                <a:latin typeface="Calibri"/>
                <a:cs typeface="Calibri"/>
              </a:rPr>
              <a:t>=</a:t>
            </a:r>
            <a:r>
              <a:rPr sz="2133" b="1" spc="-17" dirty="0">
                <a:solidFill>
                  <a:srgbClr val="FF0000"/>
                </a:solidFill>
                <a:latin typeface="Calibri"/>
                <a:cs typeface="Calibri"/>
              </a:rPr>
              <a:t>52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1472" y="142239"/>
            <a:ext cx="3249507" cy="1400387"/>
            <a:chOff x="902208" y="213359"/>
            <a:chExt cx="4874260" cy="210058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208" y="213359"/>
              <a:ext cx="4873752" cy="2100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1972" y="230123"/>
              <a:ext cx="2731007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785" y="390849"/>
            <a:ext cx="7223415" cy="513816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1170999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RANGE</a:t>
            </a:r>
            <a:endParaRPr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142240"/>
            <a:ext cx="11357187" cy="5874597"/>
            <a:chOff x="550163" y="213359"/>
            <a:chExt cx="17035780" cy="8811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61871"/>
              <a:ext cx="17035272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1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80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2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4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1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207" y="213359"/>
              <a:ext cx="4873752" cy="2100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972" y="230123"/>
              <a:ext cx="2731007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785" y="390849"/>
            <a:ext cx="7223415" cy="513816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1170999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RANGE</a:t>
            </a:r>
            <a:endParaRPr sz="3200"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236387" y="4276006"/>
          <a:ext cx="6013449" cy="1292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3927">
                <a:tc>
                  <a:txBody>
                    <a:bodyPr/>
                    <a:lstStyle/>
                    <a:p>
                      <a:pPr marL="64071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500" b="1" spc="-10" dirty="0">
                          <a:latin typeface="Calibri"/>
                          <a:cs typeface="Calibri"/>
                        </a:rPr>
                        <a:t>State</a:t>
                      </a:r>
                      <a:endParaRPr sz="2500">
                        <a:latin typeface="Calibri"/>
                        <a:cs typeface="Calibri"/>
                      </a:endParaRPr>
                    </a:p>
                  </a:txBody>
                  <a:tcPr marL="0" marR="0" marT="46567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Arkansas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Louisiana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Oklahoma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Texas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7103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12700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22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200" b="1" spc="-20" dirty="0">
                          <a:latin typeface="Calibri"/>
                          <a:cs typeface="Calibri"/>
                        </a:rPr>
                        <a:t>Area</a:t>
                      </a:r>
                      <a:endParaRPr sz="2200">
                        <a:latin typeface="Calibri"/>
                        <a:cs typeface="Calibri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(square</a:t>
                      </a:r>
                      <a:r>
                        <a:rPr sz="16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miles)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83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53.182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003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83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49.651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003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83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69.903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003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83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267.277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40030" marB="0">
                    <a:lnL w="12700">
                      <a:solidFill>
                        <a:srgbClr val="4F81BC"/>
                      </a:solidFill>
                      <a:prstDash val="solid"/>
                    </a:lnL>
                    <a:lnR w="12700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12700">
                      <a:solidFill>
                        <a:srgbClr val="4F81BC"/>
                      </a:solidFill>
                      <a:prstDash val="solid"/>
                    </a:lnB>
                    <a:solidFill>
                      <a:srgbClr val="4F81BC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65293" y="1501479"/>
            <a:ext cx="10678583" cy="385684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Range</a:t>
            </a:r>
            <a:r>
              <a:rPr sz="24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simplest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dispersion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calculate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993"/>
              </a:spcBef>
            </a:pPr>
            <a:endParaRPr sz="2400">
              <a:latin typeface="Calibri"/>
              <a:cs typeface="Calibri"/>
            </a:endParaRPr>
          </a:p>
          <a:p>
            <a:pPr marL="320055" algn="just"/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Range</a:t>
            </a:r>
            <a:r>
              <a:rPr sz="24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sz="24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Largest</a:t>
            </a:r>
            <a:r>
              <a:rPr sz="24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sz="24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−</a:t>
            </a:r>
            <a:r>
              <a:rPr sz="2400" b="1" spc="-6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Smallest</a:t>
            </a:r>
            <a:r>
              <a:rPr sz="2400" b="1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 marL="320055" marR="3714936" algn="just">
              <a:spcBef>
                <a:spcPts val="2483"/>
              </a:spcBef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-7" dirty="0">
                <a:latin typeface="Calibri"/>
                <a:cs typeface="Calibri"/>
              </a:rPr>
              <a:t>following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table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gives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total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areas</a:t>
            </a:r>
            <a:r>
              <a:rPr sz="2200" spc="-5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square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miles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-17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four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western</a:t>
            </a:r>
            <a:r>
              <a:rPr sz="2200" spc="-76" dirty="0">
                <a:latin typeface="Calibri"/>
                <a:cs typeface="Calibri"/>
              </a:rPr>
              <a:t> </a:t>
            </a:r>
            <a:r>
              <a:rPr sz="2200" spc="-7" dirty="0">
                <a:latin typeface="Calibri"/>
                <a:cs typeface="Calibri"/>
              </a:rPr>
              <a:t>South-</a:t>
            </a:r>
            <a:r>
              <a:rPr sz="2200" dirty="0">
                <a:latin typeface="Calibri"/>
                <a:cs typeface="Calibri"/>
              </a:rPr>
              <a:t>Central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states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76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United</a:t>
            </a:r>
            <a:r>
              <a:rPr sz="2200" spc="-47" dirty="0">
                <a:latin typeface="Calibri"/>
                <a:cs typeface="Calibri"/>
              </a:rPr>
              <a:t> </a:t>
            </a:r>
            <a:r>
              <a:rPr sz="2200" spc="-7" dirty="0">
                <a:latin typeface="Calibri"/>
                <a:cs typeface="Calibri"/>
              </a:rPr>
              <a:t>States.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range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37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3" dirty="0">
                <a:latin typeface="Calibri"/>
                <a:cs typeface="Calibri"/>
              </a:rPr>
              <a:t>set.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2077"/>
              </a:spcBef>
            </a:pPr>
            <a:endParaRPr sz="2200">
              <a:latin typeface="Calibri"/>
              <a:cs typeface="Calibri"/>
            </a:endParaRPr>
          </a:p>
          <a:p>
            <a:pPr marL="6573002">
              <a:lnSpc>
                <a:spcPts val="2386"/>
              </a:lnSpc>
            </a:pPr>
            <a:r>
              <a:rPr sz="2000" b="1" dirty="0">
                <a:solidFill>
                  <a:srgbClr val="001F5F"/>
                </a:solidFill>
                <a:latin typeface="Calibri"/>
                <a:cs typeface="Calibri"/>
              </a:rPr>
              <a:t>Range</a:t>
            </a:r>
            <a:r>
              <a:rPr sz="20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sz="20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7" dirty="0">
                <a:solidFill>
                  <a:srgbClr val="001F5F"/>
                </a:solidFill>
                <a:latin typeface="Calibri"/>
                <a:cs typeface="Calibri"/>
              </a:rPr>
              <a:t>Largest</a:t>
            </a:r>
            <a:r>
              <a:rPr sz="2000" b="1" spc="-6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sz="20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libri"/>
                <a:cs typeface="Calibri"/>
              </a:rPr>
              <a:t>−</a:t>
            </a:r>
            <a:r>
              <a:rPr sz="2000" b="1" spc="-4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libri"/>
                <a:cs typeface="Calibri"/>
              </a:rPr>
              <a:t>Smallest</a:t>
            </a:r>
            <a:r>
              <a:rPr sz="2000" b="1" spc="-4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b="1" spc="-7" dirty="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  <a:p>
            <a:pPr marL="6501032">
              <a:lnSpc>
                <a:spcPts val="2867"/>
              </a:lnSpc>
            </a:pP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1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267.277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5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49.651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217.626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square</a:t>
            </a:r>
            <a:r>
              <a:rPr sz="1600" b="1" spc="-37" dirty="0">
                <a:latin typeface="Calibri"/>
                <a:cs typeface="Calibri"/>
              </a:rPr>
              <a:t> </a:t>
            </a:r>
            <a:r>
              <a:rPr sz="1600" b="1" spc="-7" dirty="0">
                <a:latin typeface="Calibri"/>
                <a:cs typeface="Calibri"/>
              </a:rPr>
              <a:t>miles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142240"/>
            <a:ext cx="11357187" cy="5874597"/>
            <a:chOff x="550163" y="213359"/>
            <a:chExt cx="17035780" cy="8811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61871"/>
              <a:ext cx="17035272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1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80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2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4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1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207" y="213359"/>
              <a:ext cx="4873752" cy="2100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1972" y="230123"/>
              <a:ext cx="2731007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68377" y="343548"/>
            <a:ext cx="7223415" cy="513816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1170999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RANGE</a:t>
            </a:r>
            <a:endParaRPr sz="3200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0788E41E-AAF7-D2B2-22EE-BB5A2794F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8462" y="1374908"/>
            <a:ext cx="6460067" cy="352211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12859" indent="-304392">
              <a:spcBef>
                <a:spcPts val="70"/>
              </a:spcBef>
              <a:buFont typeface="Wingdings"/>
              <a:buChar char=""/>
              <a:tabLst>
                <a:tab pos="312859" algn="l"/>
              </a:tabLst>
            </a:pPr>
            <a:r>
              <a:rPr dirty="0"/>
              <a:t>The</a:t>
            </a:r>
            <a:r>
              <a:rPr spc="-37" dirty="0"/>
              <a:t> </a:t>
            </a:r>
            <a:r>
              <a:rPr dirty="0"/>
              <a:t>range,</a:t>
            </a:r>
            <a:r>
              <a:rPr spc="-40" dirty="0"/>
              <a:t> </a:t>
            </a:r>
            <a:r>
              <a:rPr dirty="0"/>
              <a:t>like</a:t>
            </a:r>
            <a:r>
              <a:rPr spc="-33" dirty="0"/>
              <a:t> </a:t>
            </a:r>
            <a:r>
              <a:rPr dirty="0"/>
              <a:t>the</a:t>
            </a:r>
            <a:r>
              <a:rPr spc="-37" dirty="0"/>
              <a:t> </a:t>
            </a:r>
            <a:r>
              <a:rPr dirty="0"/>
              <a:t>mean,</a:t>
            </a:r>
            <a:r>
              <a:rPr spc="-33" dirty="0"/>
              <a:t> </a:t>
            </a:r>
            <a:r>
              <a:rPr dirty="0"/>
              <a:t>has</a:t>
            </a:r>
            <a:r>
              <a:rPr spc="-33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3" dirty="0"/>
              <a:t>disadvantage </a:t>
            </a:r>
            <a:r>
              <a:rPr dirty="0"/>
              <a:t>of</a:t>
            </a:r>
            <a:r>
              <a:rPr spc="-33" dirty="0"/>
              <a:t> </a:t>
            </a:r>
            <a:r>
              <a:rPr dirty="0"/>
              <a:t>being</a:t>
            </a:r>
            <a:r>
              <a:rPr spc="-33" dirty="0"/>
              <a:t> </a:t>
            </a:r>
            <a:r>
              <a:rPr dirty="0"/>
              <a:t>sensitive</a:t>
            </a:r>
            <a:r>
              <a:rPr spc="-27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b="1" spc="-7" dirty="0">
                <a:solidFill>
                  <a:srgbClr val="FF0000"/>
                </a:solidFill>
              </a:rPr>
              <a:t>Outliers</a:t>
            </a:r>
            <a:r>
              <a:rPr spc="-7" dirty="0"/>
              <a:t>.</a:t>
            </a:r>
          </a:p>
          <a:p>
            <a:pPr>
              <a:spcBef>
                <a:spcPts val="837"/>
              </a:spcBef>
              <a:buFont typeface="Wingdings"/>
              <a:buChar char=""/>
            </a:pPr>
            <a:endParaRPr spc="-7" dirty="0"/>
          </a:p>
          <a:p>
            <a:pPr marL="313282" marR="3387" indent="-305238">
              <a:buFont typeface="Wingdings"/>
              <a:buChar char=""/>
              <a:tabLst>
                <a:tab pos="313282" algn="l"/>
              </a:tabLst>
            </a:pPr>
            <a:r>
              <a:rPr dirty="0"/>
              <a:t>Another</a:t>
            </a:r>
            <a:r>
              <a:rPr spc="-33" dirty="0"/>
              <a:t> </a:t>
            </a:r>
            <a:r>
              <a:rPr spc="-13" dirty="0"/>
              <a:t>disadvantage</a:t>
            </a:r>
            <a:r>
              <a:rPr spc="-23" dirty="0"/>
              <a:t> </a:t>
            </a:r>
            <a:r>
              <a:rPr dirty="0"/>
              <a:t>of</a:t>
            </a:r>
            <a:r>
              <a:rPr spc="-33" dirty="0"/>
              <a:t> </a:t>
            </a:r>
            <a:r>
              <a:rPr dirty="0"/>
              <a:t>using</a:t>
            </a:r>
            <a:r>
              <a:rPr spc="-27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range</a:t>
            </a:r>
            <a:r>
              <a:rPr spc="-43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that</a:t>
            </a:r>
            <a:r>
              <a:rPr spc="-23" dirty="0"/>
              <a:t> </a:t>
            </a:r>
            <a:r>
              <a:rPr dirty="0"/>
              <a:t>its</a:t>
            </a:r>
            <a:r>
              <a:rPr spc="-27" dirty="0"/>
              <a:t> </a:t>
            </a:r>
            <a:r>
              <a:rPr spc="-7" dirty="0"/>
              <a:t>calculation</a:t>
            </a:r>
            <a:r>
              <a:rPr spc="-23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based</a:t>
            </a:r>
            <a:r>
              <a:rPr b="1" spc="-53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b="1" spc="-33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two</a:t>
            </a:r>
            <a:r>
              <a:rPr b="1" spc="-30" dirty="0">
                <a:solidFill>
                  <a:srgbClr val="FF0000"/>
                </a:solidFill>
              </a:rPr>
              <a:t> </a:t>
            </a:r>
            <a:r>
              <a:rPr b="1" spc="-7" dirty="0">
                <a:solidFill>
                  <a:srgbClr val="FF0000"/>
                </a:solidFill>
              </a:rPr>
              <a:t>values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only:</a:t>
            </a:r>
            <a:r>
              <a:rPr b="1" spc="-43" dirty="0">
                <a:solidFill>
                  <a:srgbClr val="FF0000"/>
                </a:solidFill>
              </a:rPr>
              <a:t> </a:t>
            </a:r>
            <a:r>
              <a:rPr dirty="0"/>
              <a:t>the</a:t>
            </a:r>
            <a:r>
              <a:rPr spc="-33" dirty="0"/>
              <a:t> </a:t>
            </a:r>
            <a:r>
              <a:rPr spc="-7" dirty="0"/>
              <a:t>largest</a:t>
            </a:r>
            <a:r>
              <a:rPr spc="-37" dirty="0"/>
              <a:t> </a:t>
            </a:r>
            <a:r>
              <a:rPr dirty="0"/>
              <a:t>and</a:t>
            </a:r>
            <a:r>
              <a:rPr spc="-23" dirty="0"/>
              <a:t> </a:t>
            </a:r>
            <a:r>
              <a:rPr dirty="0"/>
              <a:t>the</a:t>
            </a:r>
            <a:r>
              <a:rPr spc="-33" dirty="0"/>
              <a:t> </a:t>
            </a:r>
            <a:r>
              <a:rPr dirty="0"/>
              <a:t>smallest:</a:t>
            </a:r>
            <a:r>
              <a:rPr spc="-23" dirty="0"/>
              <a:t> </a:t>
            </a:r>
            <a:r>
              <a:rPr dirty="0"/>
              <a:t>All</a:t>
            </a:r>
            <a:r>
              <a:rPr spc="-23" dirty="0"/>
              <a:t> </a:t>
            </a:r>
            <a:r>
              <a:rPr dirty="0"/>
              <a:t>other</a:t>
            </a:r>
            <a:r>
              <a:rPr spc="-40" dirty="0"/>
              <a:t> </a:t>
            </a:r>
            <a:r>
              <a:rPr dirty="0"/>
              <a:t>values</a:t>
            </a:r>
            <a:r>
              <a:rPr spc="-40" dirty="0"/>
              <a:t> </a:t>
            </a:r>
            <a:r>
              <a:rPr dirty="0"/>
              <a:t>in</a:t>
            </a:r>
            <a:r>
              <a:rPr spc="-37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data</a:t>
            </a:r>
            <a:r>
              <a:rPr spc="-37" dirty="0"/>
              <a:t> </a:t>
            </a:r>
            <a:r>
              <a:rPr dirty="0"/>
              <a:t>set</a:t>
            </a:r>
            <a:r>
              <a:rPr spc="-40" dirty="0"/>
              <a:t> </a:t>
            </a:r>
            <a:r>
              <a:rPr dirty="0"/>
              <a:t>are</a:t>
            </a:r>
            <a:r>
              <a:rPr spc="-43" dirty="0"/>
              <a:t> </a:t>
            </a:r>
            <a:r>
              <a:rPr dirty="0"/>
              <a:t>ignored</a:t>
            </a:r>
            <a:r>
              <a:rPr spc="-37" dirty="0"/>
              <a:t> </a:t>
            </a:r>
            <a:r>
              <a:rPr spc="-13" dirty="0"/>
              <a:t>when </a:t>
            </a:r>
            <a:r>
              <a:rPr spc="-7" dirty="0"/>
              <a:t>calculating</a:t>
            </a:r>
            <a:r>
              <a:rPr spc="-27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7" dirty="0"/>
              <a:t>range.</a:t>
            </a:r>
          </a:p>
          <a:p>
            <a:pPr>
              <a:spcBef>
                <a:spcPts val="1047"/>
              </a:spcBef>
              <a:buFont typeface="Wingdings"/>
              <a:buChar char=""/>
            </a:pPr>
            <a:endParaRPr spc="-7" dirty="0"/>
          </a:p>
          <a:p>
            <a:pPr marL="312859" indent="-304392">
              <a:buFont typeface="Wingdings"/>
              <a:buChar char=""/>
              <a:tabLst>
                <a:tab pos="312859" algn="l"/>
              </a:tabLst>
            </a:pPr>
            <a:r>
              <a:rPr dirty="0"/>
              <a:t>Thus,</a:t>
            </a:r>
            <a:r>
              <a:rPr spc="-17" dirty="0"/>
              <a:t> </a:t>
            </a:r>
            <a:r>
              <a:rPr dirty="0"/>
              <a:t>the</a:t>
            </a:r>
            <a:r>
              <a:rPr spc="-33" dirty="0"/>
              <a:t> </a:t>
            </a:r>
            <a:r>
              <a:rPr dirty="0"/>
              <a:t>range</a:t>
            </a:r>
            <a:r>
              <a:rPr spc="-43" dirty="0"/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b="1" spc="-27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b="1" spc="-3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b="1" spc="-27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very</a:t>
            </a:r>
            <a:r>
              <a:rPr b="1" spc="-27" dirty="0">
                <a:solidFill>
                  <a:srgbClr val="FF0000"/>
                </a:solidFill>
              </a:rPr>
              <a:t> </a:t>
            </a:r>
            <a:r>
              <a:rPr b="1" spc="-7" dirty="0">
                <a:solidFill>
                  <a:srgbClr val="FF0000"/>
                </a:solidFill>
              </a:rPr>
              <a:t>satisfactory</a:t>
            </a:r>
            <a:r>
              <a:rPr b="1" spc="-5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measure</a:t>
            </a:r>
            <a:r>
              <a:rPr b="1" spc="-5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b="1" spc="-30" dirty="0">
                <a:solidFill>
                  <a:srgbClr val="FF0000"/>
                </a:solidFill>
              </a:rPr>
              <a:t> </a:t>
            </a:r>
            <a:r>
              <a:rPr b="1" spc="-7" dirty="0">
                <a:solidFill>
                  <a:srgbClr val="FF0000"/>
                </a:solidFill>
              </a:rPr>
              <a:t>dispersion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3784" y="841248"/>
            <a:ext cx="11355917" cy="5175673"/>
            <a:chOff x="455676" y="1261872"/>
            <a:chExt cx="17033875" cy="77635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261872"/>
              <a:ext cx="17033748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2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79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1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5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9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2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10802705" y="3669623"/>
            <a:ext cx="930487" cy="2347807"/>
          </a:xfrm>
          <a:custGeom>
            <a:avLst/>
            <a:gdLst/>
            <a:ahLst/>
            <a:cxnLst/>
            <a:rect l="l" t="t" r="r" b="b"/>
            <a:pathLst>
              <a:path w="1395730" h="3521709">
                <a:moveTo>
                  <a:pt x="236981" y="3377183"/>
                </a:moveTo>
                <a:lnTo>
                  <a:pt x="176783" y="3377183"/>
                </a:lnTo>
                <a:lnTo>
                  <a:pt x="176783" y="3521621"/>
                </a:lnTo>
                <a:lnTo>
                  <a:pt x="236981" y="3521621"/>
                </a:lnTo>
                <a:lnTo>
                  <a:pt x="236981" y="3377183"/>
                </a:lnTo>
                <a:close/>
              </a:path>
              <a:path w="1395730" h="3521709">
                <a:moveTo>
                  <a:pt x="613536" y="3377183"/>
                </a:moveTo>
                <a:lnTo>
                  <a:pt x="553465" y="3377183"/>
                </a:lnTo>
                <a:lnTo>
                  <a:pt x="553465" y="3521621"/>
                </a:lnTo>
                <a:lnTo>
                  <a:pt x="613536" y="3521621"/>
                </a:lnTo>
                <a:lnTo>
                  <a:pt x="613536" y="3377183"/>
                </a:lnTo>
                <a:close/>
              </a:path>
              <a:path w="1395730" h="3521709">
                <a:moveTo>
                  <a:pt x="990091" y="3377183"/>
                </a:moveTo>
                <a:lnTo>
                  <a:pt x="930021" y="3377183"/>
                </a:lnTo>
                <a:lnTo>
                  <a:pt x="930021" y="3521621"/>
                </a:lnTo>
                <a:lnTo>
                  <a:pt x="990091" y="3521621"/>
                </a:lnTo>
                <a:lnTo>
                  <a:pt x="990091" y="3377183"/>
                </a:lnTo>
                <a:close/>
              </a:path>
              <a:path w="1395730" h="3521709">
                <a:moveTo>
                  <a:pt x="1365503" y="3377183"/>
                </a:moveTo>
                <a:lnTo>
                  <a:pt x="1305305" y="3377183"/>
                </a:lnTo>
                <a:lnTo>
                  <a:pt x="1305305" y="3521621"/>
                </a:lnTo>
                <a:lnTo>
                  <a:pt x="1365503" y="3521621"/>
                </a:lnTo>
                <a:lnTo>
                  <a:pt x="1365503" y="3377183"/>
                </a:lnTo>
                <a:close/>
              </a:path>
              <a:path w="1395730" h="3521709">
                <a:moveTo>
                  <a:pt x="1395602" y="3317113"/>
                </a:moveTo>
                <a:lnTo>
                  <a:pt x="46862" y="3317113"/>
                </a:lnTo>
                <a:lnTo>
                  <a:pt x="50482" y="3332249"/>
                </a:lnTo>
                <a:lnTo>
                  <a:pt x="57721" y="3362047"/>
                </a:lnTo>
                <a:lnTo>
                  <a:pt x="61340" y="3377183"/>
                </a:lnTo>
                <a:lnTo>
                  <a:pt x="1395602" y="3377183"/>
                </a:lnTo>
                <a:lnTo>
                  <a:pt x="1395602" y="3317113"/>
                </a:lnTo>
                <a:close/>
              </a:path>
              <a:path w="1395730" h="3521709">
                <a:moveTo>
                  <a:pt x="235711" y="3000629"/>
                </a:moveTo>
                <a:lnTo>
                  <a:pt x="176783" y="3000629"/>
                </a:lnTo>
                <a:lnTo>
                  <a:pt x="176783" y="3317113"/>
                </a:lnTo>
                <a:lnTo>
                  <a:pt x="235711" y="3317113"/>
                </a:lnTo>
                <a:lnTo>
                  <a:pt x="235711" y="3000629"/>
                </a:lnTo>
                <a:close/>
              </a:path>
              <a:path w="1395730" h="3521709">
                <a:moveTo>
                  <a:pt x="612394" y="3000629"/>
                </a:moveTo>
                <a:lnTo>
                  <a:pt x="552196" y="3000629"/>
                </a:lnTo>
                <a:lnTo>
                  <a:pt x="552196" y="3317113"/>
                </a:lnTo>
                <a:lnTo>
                  <a:pt x="612394" y="3317113"/>
                </a:lnTo>
                <a:lnTo>
                  <a:pt x="612394" y="3000629"/>
                </a:lnTo>
                <a:close/>
              </a:path>
              <a:path w="1395730" h="3521709">
                <a:moveTo>
                  <a:pt x="988948" y="3000629"/>
                </a:moveTo>
                <a:lnTo>
                  <a:pt x="928750" y="3000629"/>
                </a:lnTo>
                <a:lnTo>
                  <a:pt x="928750" y="3317113"/>
                </a:lnTo>
                <a:lnTo>
                  <a:pt x="988948" y="3317113"/>
                </a:lnTo>
                <a:lnTo>
                  <a:pt x="988948" y="3000629"/>
                </a:lnTo>
                <a:close/>
              </a:path>
              <a:path w="1395730" h="3521709">
                <a:moveTo>
                  <a:pt x="1365503" y="3000629"/>
                </a:moveTo>
                <a:lnTo>
                  <a:pt x="1304162" y="3000629"/>
                </a:lnTo>
                <a:lnTo>
                  <a:pt x="1304162" y="3317113"/>
                </a:lnTo>
                <a:lnTo>
                  <a:pt x="1365503" y="3317113"/>
                </a:lnTo>
                <a:lnTo>
                  <a:pt x="1365503" y="3000629"/>
                </a:lnTo>
                <a:close/>
              </a:path>
              <a:path w="1395730" h="3521709">
                <a:moveTo>
                  <a:pt x="1395602" y="2940430"/>
                </a:moveTo>
                <a:lnTo>
                  <a:pt x="0" y="2940430"/>
                </a:lnTo>
                <a:lnTo>
                  <a:pt x="178" y="2955105"/>
                </a:lnTo>
                <a:lnTo>
                  <a:pt x="964" y="2985311"/>
                </a:lnTo>
                <a:lnTo>
                  <a:pt x="1142" y="3000629"/>
                </a:lnTo>
                <a:lnTo>
                  <a:pt x="1395602" y="3000629"/>
                </a:lnTo>
                <a:lnTo>
                  <a:pt x="1395602" y="2940430"/>
                </a:lnTo>
                <a:close/>
              </a:path>
              <a:path w="1395730" h="3521709">
                <a:moveTo>
                  <a:pt x="235711" y="2622804"/>
                </a:moveTo>
                <a:lnTo>
                  <a:pt x="175640" y="2622804"/>
                </a:lnTo>
                <a:lnTo>
                  <a:pt x="175640" y="2940430"/>
                </a:lnTo>
                <a:lnTo>
                  <a:pt x="235711" y="2940430"/>
                </a:lnTo>
                <a:lnTo>
                  <a:pt x="235711" y="2622804"/>
                </a:lnTo>
                <a:close/>
              </a:path>
              <a:path w="1395730" h="3521709">
                <a:moveTo>
                  <a:pt x="612394" y="2622804"/>
                </a:moveTo>
                <a:lnTo>
                  <a:pt x="552196" y="2622804"/>
                </a:lnTo>
                <a:lnTo>
                  <a:pt x="552196" y="2940430"/>
                </a:lnTo>
                <a:lnTo>
                  <a:pt x="612394" y="2940430"/>
                </a:lnTo>
                <a:lnTo>
                  <a:pt x="612394" y="2622804"/>
                </a:lnTo>
                <a:close/>
              </a:path>
              <a:path w="1395730" h="3521709">
                <a:moveTo>
                  <a:pt x="987805" y="2622804"/>
                </a:moveTo>
                <a:lnTo>
                  <a:pt x="927607" y="2622804"/>
                </a:lnTo>
                <a:lnTo>
                  <a:pt x="927607" y="2940430"/>
                </a:lnTo>
                <a:lnTo>
                  <a:pt x="987805" y="2940430"/>
                </a:lnTo>
                <a:lnTo>
                  <a:pt x="987805" y="2622804"/>
                </a:lnTo>
                <a:close/>
              </a:path>
              <a:path w="1395730" h="3521709">
                <a:moveTo>
                  <a:pt x="1365503" y="2622804"/>
                </a:moveTo>
                <a:lnTo>
                  <a:pt x="1304162" y="2622804"/>
                </a:lnTo>
                <a:lnTo>
                  <a:pt x="1304162" y="2940430"/>
                </a:lnTo>
                <a:lnTo>
                  <a:pt x="1365503" y="2940430"/>
                </a:lnTo>
                <a:lnTo>
                  <a:pt x="1365503" y="2622804"/>
                </a:lnTo>
                <a:close/>
              </a:path>
              <a:path w="1395730" h="3521709">
                <a:moveTo>
                  <a:pt x="1395602" y="2562733"/>
                </a:moveTo>
                <a:lnTo>
                  <a:pt x="64896" y="2562733"/>
                </a:lnTo>
                <a:lnTo>
                  <a:pt x="59005" y="2577334"/>
                </a:lnTo>
                <a:lnTo>
                  <a:pt x="53768" y="2592292"/>
                </a:lnTo>
                <a:lnTo>
                  <a:pt x="48984" y="2607488"/>
                </a:lnTo>
                <a:lnTo>
                  <a:pt x="44450" y="2622804"/>
                </a:lnTo>
                <a:lnTo>
                  <a:pt x="1395602" y="2622804"/>
                </a:lnTo>
                <a:lnTo>
                  <a:pt x="1395602" y="2562733"/>
                </a:lnTo>
                <a:close/>
              </a:path>
              <a:path w="1395730" h="3521709">
                <a:moveTo>
                  <a:pt x="235711" y="2267966"/>
                </a:moveTo>
                <a:lnTo>
                  <a:pt x="219753" y="2287154"/>
                </a:lnTo>
                <a:lnTo>
                  <a:pt x="204342" y="2306891"/>
                </a:lnTo>
                <a:lnTo>
                  <a:pt x="189599" y="2327294"/>
                </a:lnTo>
                <a:lnTo>
                  <a:pt x="175640" y="2348484"/>
                </a:lnTo>
                <a:lnTo>
                  <a:pt x="175640" y="2562733"/>
                </a:lnTo>
                <a:lnTo>
                  <a:pt x="235711" y="2562733"/>
                </a:lnTo>
                <a:lnTo>
                  <a:pt x="235711" y="2267966"/>
                </a:lnTo>
                <a:close/>
              </a:path>
              <a:path w="1395730" h="3521709">
                <a:moveTo>
                  <a:pt x="612394" y="2245105"/>
                </a:moveTo>
                <a:lnTo>
                  <a:pt x="552196" y="2245105"/>
                </a:lnTo>
                <a:lnTo>
                  <a:pt x="552196" y="2562733"/>
                </a:lnTo>
                <a:lnTo>
                  <a:pt x="612394" y="2562733"/>
                </a:lnTo>
                <a:lnTo>
                  <a:pt x="612394" y="2245105"/>
                </a:lnTo>
                <a:close/>
              </a:path>
              <a:path w="1395730" h="3521709">
                <a:moveTo>
                  <a:pt x="987805" y="2245105"/>
                </a:moveTo>
                <a:lnTo>
                  <a:pt x="927607" y="2245105"/>
                </a:lnTo>
                <a:lnTo>
                  <a:pt x="927607" y="2562733"/>
                </a:lnTo>
                <a:lnTo>
                  <a:pt x="987805" y="2562733"/>
                </a:lnTo>
                <a:lnTo>
                  <a:pt x="987805" y="2245105"/>
                </a:lnTo>
                <a:close/>
              </a:path>
              <a:path w="1395730" h="3521709">
                <a:moveTo>
                  <a:pt x="1365503" y="2245105"/>
                </a:moveTo>
                <a:lnTo>
                  <a:pt x="1304162" y="2245105"/>
                </a:lnTo>
                <a:lnTo>
                  <a:pt x="1304162" y="2562733"/>
                </a:lnTo>
                <a:lnTo>
                  <a:pt x="1365503" y="2562733"/>
                </a:lnTo>
                <a:lnTo>
                  <a:pt x="1365503" y="2245105"/>
                </a:lnTo>
                <a:close/>
              </a:path>
              <a:path w="1395730" h="3521709">
                <a:moveTo>
                  <a:pt x="1395602" y="2184908"/>
                </a:moveTo>
                <a:lnTo>
                  <a:pt x="307975" y="2184908"/>
                </a:lnTo>
                <a:lnTo>
                  <a:pt x="293733" y="2200225"/>
                </a:lnTo>
                <a:lnTo>
                  <a:pt x="279955" y="2215435"/>
                </a:lnTo>
                <a:lnTo>
                  <a:pt x="266630" y="2230431"/>
                </a:lnTo>
                <a:lnTo>
                  <a:pt x="253746" y="2245105"/>
                </a:lnTo>
                <a:lnTo>
                  <a:pt x="1395602" y="2245105"/>
                </a:lnTo>
                <a:lnTo>
                  <a:pt x="1395602" y="2184908"/>
                </a:lnTo>
                <a:close/>
              </a:path>
              <a:path w="1395730" h="3521709">
                <a:moveTo>
                  <a:pt x="612394" y="1923795"/>
                </a:moveTo>
                <a:lnTo>
                  <a:pt x="596898" y="1935386"/>
                </a:lnTo>
                <a:lnTo>
                  <a:pt x="581390" y="1946703"/>
                </a:lnTo>
                <a:lnTo>
                  <a:pt x="566334" y="1957996"/>
                </a:lnTo>
                <a:lnTo>
                  <a:pt x="552196" y="1969515"/>
                </a:lnTo>
                <a:lnTo>
                  <a:pt x="552196" y="2184908"/>
                </a:lnTo>
                <a:lnTo>
                  <a:pt x="612394" y="2184908"/>
                </a:lnTo>
                <a:lnTo>
                  <a:pt x="612394" y="1923795"/>
                </a:lnTo>
                <a:close/>
              </a:path>
              <a:path w="1395730" h="3521709">
                <a:moveTo>
                  <a:pt x="987805" y="1868423"/>
                </a:moveTo>
                <a:lnTo>
                  <a:pt x="928750" y="1868423"/>
                </a:lnTo>
                <a:lnTo>
                  <a:pt x="928750" y="2184908"/>
                </a:lnTo>
                <a:lnTo>
                  <a:pt x="987805" y="2184908"/>
                </a:lnTo>
                <a:lnTo>
                  <a:pt x="987805" y="1868423"/>
                </a:lnTo>
                <a:close/>
              </a:path>
              <a:path w="1395730" h="3521709">
                <a:moveTo>
                  <a:pt x="1365503" y="1868423"/>
                </a:moveTo>
                <a:lnTo>
                  <a:pt x="1304162" y="1868423"/>
                </a:lnTo>
                <a:lnTo>
                  <a:pt x="1304162" y="2184908"/>
                </a:lnTo>
                <a:lnTo>
                  <a:pt x="1365503" y="2184908"/>
                </a:lnTo>
                <a:lnTo>
                  <a:pt x="1365503" y="1868423"/>
                </a:lnTo>
                <a:close/>
              </a:path>
              <a:path w="1395730" h="3521709">
                <a:moveTo>
                  <a:pt x="1395602" y="1808352"/>
                </a:moveTo>
                <a:lnTo>
                  <a:pt x="739901" y="1808352"/>
                </a:lnTo>
                <a:lnTo>
                  <a:pt x="726801" y="1824150"/>
                </a:lnTo>
                <a:lnTo>
                  <a:pt x="712819" y="1839293"/>
                </a:lnTo>
                <a:lnTo>
                  <a:pt x="697932" y="1853983"/>
                </a:lnTo>
                <a:lnTo>
                  <a:pt x="682116" y="1868423"/>
                </a:lnTo>
                <a:lnTo>
                  <a:pt x="1395602" y="1868423"/>
                </a:lnTo>
                <a:lnTo>
                  <a:pt x="1395602" y="1808352"/>
                </a:lnTo>
                <a:close/>
              </a:path>
              <a:path w="1395730" h="3521709">
                <a:moveTo>
                  <a:pt x="987805" y="1490726"/>
                </a:moveTo>
                <a:lnTo>
                  <a:pt x="928750" y="1490726"/>
                </a:lnTo>
                <a:lnTo>
                  <a:pt x="928750" y="1808352"/>
                </a:lnTo>
                <a:lnTo>
                  <a:pt x="987805" y="1808352"/>
                </a:lnTo>
                <a:lnTo>
                  <a:pt x="987805" y="1490726"/>
                </a:lnTo>
                <a:close/>
              </a:path>
              <a:path w="1395730" h="3521709">
                <a:moveTo>
                  <a:pt x="1365503" y="1490726"/>
                </a:moveTo>
                <a:lnTo>
                  <a:pt x="1304162" y="1490726"/>
                </a:lnTo>
                <a:lnTo>
                  <a:pt x="1304162" y="1808352"/>
                </a:lnTo>
                <a:lnTo>
                  <a:pt x="1365503" y="1808352"/>
                </a:lnTo>
                <a:lnTo>
                  <a:pt x="1365503" y="1490726"/>
                </a:lnTo>
                <a:close/>
              </a:path>
              <a:path w="1395730" h="3521709">
                <a:moveTo>
                  <a:pt x="1395602" y="1430527"/>
                </a:moveTo>
                <a:lnTo>
                  <a:pt x="864996" y="1430527"/>
                </a:lnTo>
                <a:lnTo>
                  <a:pt x="864602" y="1445845"/>
                </a:lnTo>
                <a:lnTo>
                  <a:pt x="863647" y="1461055"/>
                </a:lnTo>
                <a:lnTo>
                  <a:pt x="862478" y="1476051"/>
                </a:lnTo>
                <a:lnTo>
                  <a:pt x="861440" y="1490726"/>
                </a:lnTo>
                <a:lnTo>
                  <a:pt x="1395602" y="1490726"/>
                </a:lnTo>
                <a:lnTo>
                  <a:pt x="1395602" y="1430527"/>
                </a:lnTo>
                <a:close/>
              </a:path>
              <a:path w="1395730" h="3521709">
                <a:moveTo>
                  <a:pt x="987805" y="1114170"/>
                </a:moveTo>
                <a:lnTo>
                  <a:pt x="928750" y="1114170"/>
                </a:lnTo>
                <a:lnTo>
                  <a:pt x="928750" y="1430527"/>
                </a:lnTo>
                <a:lnTo>
                  <a:pt x="987805" y="1430527"/>
                </a:lnTo>
                <a:lnTo>
                  <a:pt x="987805" y="1114170"/>
                </a:lnTo>
                <a:close/>
              </a:path>
              <a:path w="1395730" h="3521709">
                <a:moveTo>
                  <a:pt x="1365503" y="1114170"/>
                </a:moveTo>
                <a:lnTo>
                  <a:pt x="1304162" y="1114170"/>
                </a:lnTo>
                <a:lnTo>
                  <a:pt x="1304162" y="1430527"/>
                </a:lnTo>
                <a:lnTo>
                  <a:pt x="1365503" y="1430527"/>
                </a:lnTo>
                <a:lnTo>
                  <a:pt x="1365503" y="1114170"/>
                </a:lnTo>
                <a:close/>
              </a:path>
              <a:path w="1395730" h="3521709">
                <a:moveTo>
                  <a:pt x="1395602" y="1053973"/>
                </a:moveTo>
                <a:lnTo>
                  <a:pt x="837310" y="1053973"/>
                </a:lnTo>
                <a:lnTo>
                  <a:pt x="838942" y="1069111"/>
                </a:lnTo>
                <a:lnTo>
                  <a:pt x="841775" y="1098960"/>
                </a:lnTo>
                <a:lnTo>
                  <a:pt x="843406" y="1114170"/>
                </a:lnTo>
                <a:lnTo>
                  <a:pt x="1395602" y="1114170"/>
                </a:lnTo>
                <a:lnTo>
                  <a:pt x="1395602" y="1053973"/>
                </a:lnTo>
                <a:close/>
              </a:path>
              <a:path w="1395730" h="3521709">
                <a:moveTo>
                  <a:pt x="987805" y="736345"/>
                </a:moveTo>
                <a:lnTo>
                  <a:pt x="927607" y="736345"/>
                </a:lnTo>
                <a:lnTo>
                  <a:pt x="927607" y="1053973"/>
                </a:lnTo>
                <a:lnTo>
                  <a:pt x="987805" y="1053973"/>
                </a:lnTo>
                <a:lnTo>
                  <a:pt x="987805" y="736345"/>
                </a:lnTo>
                <a:close/>
              </a:path>
              <a:path w="1395730" h="3521709">
                <a:moveTo>
                  <a:pt x="1365503" y="736345"/>
                </a:moveTo>
                <a:lnTo>
                  <a:pt x="1304162" y="736345"/>
                </a:lnTo>
                <a:lnTo>
                  <a:pt x="1304162" y="1053973"/>
                </a:lnTo>
                <a:lnTo>
                  <a:pt x="1365503" y="1053973"/>
                </a:lnTo>
                <a:lnTo>
                  <a:pt x="1365503" y="736345"/>
                </a:lnTo>
                <a:close/>
              </a:path>
              <a:path w="1395730" h="3521709">
                <a:moveTo>
                  <a:pt x="1395602" y="676148"/>
                </a:moveTo>
                <a:lnTo>
                  <a:pt x="837310" y="676148"/>
                </a:lnTo>
                <a:lnTo>
                  <a:pt x="834860" y="692483"/>
                </a:lnTo>
                <a:lnTo>
                  <a:pt x="832850" y="707580"/>
                </a:lnTo>
                <a:lnTo>
                  <a:pt x="831292" y="722010"/>
                </a:lnTo>
                <a:lnTo>
                  <a:pt x="830198" y="736345"/>
                </a:lnTo>
                <a:lnTo>
                  <a:pt x="1395602" y="736345"/>
                </a:lnTo>
                <a:lnTo>
                  <a:pt x="1395602" y="676148"/>
                </a:lnTo>
                <a:close/>
              </a:path>
              <a:path w="1395730" h="3521709">
                <a:moveTo>
                  <a:pt x="1395602" y="299592"/>
                </a:moveTo>
                <a:lnTo>
                  <a:pt x="996187" y="299592"/>
                </a:lnTo>
                <a:lnTo>
                  <a:pt x="977685" y="324211"/>
                </a:lnTo>
                <a:lnTo>
                  <a:pt x="960088" y="349376"/>
                </a:lnTo>
                <a:lnTo>
                  <a:pt x="943395" y="375209"/>
                </a:lnTo>
                <a:lnTo>
                  <a:pt x="927607" y="401827"/>
                </a:lnTo>
                <a:lnTo>
                  <a:pt x="927607" y="676148"/>
                </a:lnTo>
                <a:lnTo>
                  <a:pt x="987805" y="676148"/>
                </a:lnTo>
                <a:lnTo>
                  <a:pt x="987805" y="359790"/>
                </a:lnTo>
                <a:lnTo>
                  <a:pt x="1395602" y="359790"/>
                </a:lnTo>
                <a:lnTo>
                  <a:pt x="1395602" y="299592"/>
                </a:lnTo>
                <a:close/>
              </a:path>
              <a:path w="1395730" h="3521709">
                <a:moveTo>
                  <a:pt x="1365503" y="359790"/>
                </a:moveTo>
                <a:lnTo>
                  <a:pt x="1304162" y="359790"/>
                </a:lnTo>
                <a:lnTo>
                  <a:pt x="1304162" y="676148"/>
                </a:lnTo>
                <a:lnTo>
                  <a:pt x="1365503" y="676148"/>
                </a:lnTo>
                <a:lnTo>
                  <a:pt x="1365503" y="359790"/>
                </a:lnTo>
                <a:close/>
              </a:path>
              <a:path w="1395730" h="3521709">
                <a:moveTo>
                  <a:pt x="1365503" y="0"/>
                </a:moveTo>
                <a:lnTo>
                  <a:pt x="1350186" y="8314"/>
                </a:lnTo>
                <a:lnTo>
                  <a:pt x="1334976" y="16986"/>
                </a:lnTo>
                <a:lnTo>
                  <a:pt x="1319980" y="25896"/>
                </a:lnTo>
                <a:lnTo>
                  <a:pt x="1305305" y="34925"/>
                </a:lnTo>
                <a:lnTo>
                  <a:pt x="1305305" y="299592"/>
                </a:lnTo>
                <a:lnTo>
                  <a:pt x="1365503" y="299592"/>
                </a:lnTo>
                <a:lnTo>
                  <a:pt x="1365503" y="0"/>
                </a:lnTo>
                <a:close/>
              </a:path>
            </a:pathLst>
          </a:custGeom>
          <a:solidFill>
            <a:srgbClr val="452566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38" name="object 38"/>
          <p:cNvSpPr txBox="1"/>
          <p:nvPr/>
        </p:nvSpPr>
        <p:spPr>
          <a:xfrm>
            <a:off x="3578182" y="2386889"/>
            <a:ext cx="639148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What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IS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Statistics?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&amp;</a:t>
            </a:r>
            <a:r>
              <a:rPr sz="3200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Why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113" dirty="0">
                <a:solidFill>
                  <a:srgbClr val="1C4253"/>
                </a:solidFill>
                <a:latin typeface="Calibri"/>
                <a:cs typeface="Calibri"/>
              </a:rPr>
              <a:t>To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Learn</a:t>
            </a:r>
            <a:r>
              <a:rPr sz="3200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17" dirty="0">
                <a:solidFill>
                  <a:srgbClr val="1C4253"/>
                </a:solidFill>
                <a:latin typeface="Calibri"/>
                <a:cs typeface="Calibri"/>
              </a:rPr>
              <a:t>It?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78182" y="3379724"/>
            <a:ext cx="1866900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3200" b="1" spc="-1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1C4253"/>
                </a:solidFill>
                <a:latin typeface="Calibri"/>
                <a:cs typeface="Calibri"/>
              </a:rPr>
              <a:t>Types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78182" y="4363381"/>
            <a:ext cx="2831677" cy="50099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3200" b="1" dirty="0">
                <a:solidFill>
                  <a:srgbClr val="1C4253"/>
                </a:solidFill>
                <a:latin typeface="Calibri"/>
                <a:cs typeface="Calibri"/>
              </a:rPr>
              <a:t>Data</a:t>
            </a:r>
            <a:r>
              <a:rPr sz="3200" b="1" spc="-12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3200" b="1" spc="-7" dirty="0">
                <a:solidFill>
                  <a:srgbClr val="1C4253"/>
                </a:solidFill>
                <a:latin typeface="Calibri"/>
                <a:cs typeface="Calibri"/>
              </a:rPr>
              <a:t>Description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77130" y="1236882"/>
            <a:ext cx="2145877" cy="842667"/>
          </a:xfrm>
          <a:prstGeom prst="rect">
            <a:avLst/>
          </a:prstGeom>
        </p:spPr>
        <p:txBody>
          <a:bodyPr spcFirstLastPara="1" vert="horz" wrap="square" lIns="0" tIns="8890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70"/>
              </a:spcBef>
            </a:pPr>
            <a:r>
              <a:rPr sz="5334" spc="-7" dirty="0">
                <a:solidFill>
                  <a:srgbClr val="001F5F"/>
                </a:solidFill>
              </a:rPr>
              <a:t>Agenda</a:t>
            </a:r>
            <a:endParaRPr sz="5334"/>
          </a:p>
        </p:txBody>
      </p:sp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01479" y="2448306"/>
            <a:ext cx="93979" cy="10227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46343" y="2448306"/>
            <a:ext cx="94001" cy="1022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91801" y="2448306"/>
            <a:ext cx="93408" cy="10227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209726" y="5679575"/>
            <a:ext cx="399203" cy="423333"/>
            <a:chOff x="314588" y="8519362"/>
            <a:chExt cx="598805" cy="635000"/>
          </a:xfrm>
        </p:grpSpPr>
        <p:sp>
          <p:nvSpPr>
            <p:cNvPr id="46" name="object 46"/>
            <p:cNvSpPr/>
            <p:nvPr/>
          </p:nvSpPr>
          <p:spPr>
            <a:xfrm>
              <a:off x="369942" y="8613850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302196" y="0"/>
                  </a:moveTo>
                  <a:lnTo>
                    <a:pt x="233752" y="17322"/>
                  </a:lnTo>
                  <a:lnTo>
                    <a:pt x="211029" y="54381"/>
                  </a:lnTo>
                  <a:lnTo>
                    <a:pt x="199728" y="186613"/>
                  </a:lnTo>
                  <a:lnTo>
                    <a:pt x="84298" y="178104"/>
                  </a:lnTo>
                  <a:lnTo>
                    <a:pt x="38615" y="187391"/>
                  </a:lnTo>
                  <a:lnTo>
                    <a:pt x="6365" y="224814"/>
                  </a:lnTo>
                  <a:lnTo>
                    <a:pt x="0" y="260524"/>
                  </a:lnTo>
                  <a:lnTo>
                    <a:pt x="8702" y="295613"/>
                  </a:lnTo>
                  <a:lnTo>
                    <a:pt x="33088" y="323185"/>
                  </a:lnTo>
                  <a:lnTo>
                    <a:pt x="73770" y="336346"/>
                  </a:lnTo>
                  <a:lnTo>
                    <a:pt x="189200" y="344855"/>
                  </a:lnTo>
                  <a:lnTo>
                    <a:pt x="180653" y="460324"/>
                  </a:lnTo>
                  <a:lnTo>
                    <a:pt x="188755" y="500529"/>
                  </a:lnTo>
                  <a:lnTo>
                    <a:pt x="212459" y="527400"/>
                  </a:lnTo>
                  <a:lnTo>
                    <a:pt x="245259" y="540456"/>
                  </a:lnTo>
                  <a:lnTo>
                    <a:pt x="280649" y="539213"/>
                  </a:lnTo>
                  <a:lnTo>
                    <a:pt x="321398" y="513519"/>
                  </a:lnTo>
                  <a:lnTo>
                    <a:pt x="337612" y="471944"/>
                  </a:lnTo>
                  <a:lnTo>
                    <a:pt x="346159" y="356539"/>
                  </a:lnTo>
                  <a:lnTo>
                    <a:pt x="461590" y="365048"/>
                  </a:lnTo>
                  <a:lnTo>
                    <a:pt x="505072" y="355154"/>
                  </a:lnTo>
                  <a:lnTo>
                    <a:pt x="536488" y="318641"/>
                  </a:lnTo>
                  <a:lnTo>
                    <a:pt x="542928" y="283816"/>
                  </a:lnTo>
                  <a:lnTo>
                    <a:pt x="534851" y="249436"/>
                  </a:lnTo>
                  <a:lnTo>
                    <a:pt x="511770" y="222017"/>
                  </a:lnTo>
                  <a:lnTo>
                    <a:pt x="473197" y="208076"/>
                  </a:lnTo>
                  <a:lnTo>
                    <a:pt x="357767" y="199567"/>
                  </a:lnTo>
                  <a:lnTo>
                    <a:pt x="366314" y="84124"/>
                  </a:lnTo>
                  <a:lnTo>
                    <a:pt x="359303" y="41930"/>
                  </a:lnTo>
                  <a:lnTo>
                    <a:pt x="335625" y="13756"/>
                  </a:lnTo>
                  <a:lnTo>
                    <a:pt x="302196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47" name="object 47"/>
            <p:cNvSpPr/>
            <p:nvPr/>
          </p:nvSpPr>
          <p:spPr>
            <a:xfrm>
              <a:off x="333638" y="8538412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302196" y="0"/>
                  </a:moveTo>
                  <a:lnTo>
                    <a:pt x="233746" y="17322"/>
                  </a:lnTo>
                  <a:lnTo>
                    <a:pt x="211025" y="54309"/>
                  </a:lnTo>
                  <a:lnTo>
                    <a:pt x="199735" y="186613"/>
                  </a:lnTo>
                  <a:lnTo>
                    <a:pt x="84305" y="178104"/>
                  </a:lnTo>
                  <a:lnTo>
                    <a:pt x="38610" y="187338"/>
                  </a:lnTo>
                  <a:lnTo>
                    <a:pt x="6365" y="224814"/>
                  </a:lnTo>
                  <a:lnTo>
                    <a:pt x="0" y="260524"/>
                  </a:lnTo>
                  <a:lnTo>
                    <a:pt x="8701" y="295613"/>
                  </a:lnTo>
                  <a:lnTo>
                    <a:pt x="33084" y="323185"/>
                  </a:lnTo>
                  <a:lnTo>
                    <a:pt x="73764" y="336346"/>
                  </a:lnTo>
                  <a:lnTo>
                    <a:pt x="189194" y="344855"/>
                  </a:lnTo>
                  <a:lnTo>
                    <a:pt x="180660" y="460298"/>
                  </a:lnTo>
                  <a:lnTo>
                    <a:pt x="188762" y="500502"/>
                  </a:lnTo>
                  <a:lnTo>
                    <a:pt x="212466" y="527371"/>
                  </a:lnTo>
                  <a:lnTo>
                    <a:pt x="245266" y="540423"/>
                  </a:lnTo>
                  <a:lnTo>
                    <a:pt x="280656" y="539176"/>
                  </a:lnTo>
                  <a:lnTo>
                    <a:pt x="321397" y="513480"/>
                  </a:lnTo>
                  <a:lnTo>
                    <a:pt x="337607" y="471855"/>
                  </a:lnTo>
                  <a:lnTo>
                    <a:pt x="346154" y="356412"/>
                  </a:lnTo>
                  <a:lnTo>
                    <a:pt x="461584" y="365048"/>
                  </a:lnTo>
                  <a:lnTo>
                    <a:pt x="505077" y="355154"/>
                  </a:lnTo>
                  <a:lnTo>
                    <a:pt x="536491" y="318641"/>
                  </a:lnTo>
                  <a:lnTo>
                    <a:pt x="542929" y="283816"/>
                  </a:lnTo>
                  <a:lnTo>
                    <a:pt x="534855" y="249436"/>
                  </a:lnTo>
                  <a:lnTo>
                    <a:pt x="511776" y="222017"/>
                  </a:lnTo>
                  <a:lnTo>
                    <a:pt x="473205" y="208076"/>
                  </a:lnTo>
                  <a:lnTo>
                    <a:pt x="357774" y="199567"/>
                  </a:lnTo>
                  <a:lnTo>
                    <a:pt x="366309" y="84124"/>
                  </a:lnTo>
                  <a:lnTo>
                    <a:pt x="359298" y="41930"/>
                  </a:lnTo>
                  <a:lnTo>
                    <a:pt x="335623" y="13756"/>
                  </a:lnTo>
                  <a:lnTo>
                    <a:pt x="3021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48" name="object 48"/>
            <p:cNvSpPr/>
            <p:nvPr/>
          </p:nvSpPr>
          <p:spPr>
            <a:xfrm>
              <a:off x="333638" y="8538412"/>
              <a:ext cx="542925" cy="541020"/>
            </a:xfrm>
            <a:custGeom>
              <a:avLst/>
              <a:gdLst/>
              <a:ahLst/>
              <a:cxnLst/>
              <a:rect l="l" t="t" r="r" b="b"/>
              <a:pathLst>
                <a:path w="542925" h="541020">
                  <a:moveTo>
                    <a:pt x="27181" y="195376"/>
                  </a:moveTo>
                  <a:lnTo>
                    <a:pt x="6365" y="224814"/>
                  </a:lnTo>
                  <a:lnTo>
                    <a:pt x="0" y="260524"/>
                  </a:lnTo>
                  <a:lnTo>
                    <a:pt x="8701" y="295613"/>
                  </a:lnTo>
                  <a:lnTo>
                    <a:pt x="33084" y="323185"/>
                  </a:lnTo>
                  <a:lnTo>
                    <a:pt x="73764" y="336346"/>
                  </a:lnTo>
                  <a:lnTo>
                    <a:pt x="189194" y="344855"/>
                  </a:lnTo>
                  <a:lnTo>
                    <a:pt x="180660" y="460298"/>
                  </a:lnTo>
                  <a:lnTo>
                    <a:pt x="188762" y="500502"/>
                  </a:lnTo>
                  <a:lnTo>
                    <a:pt x="212466" y="527371"/>
                  </a:lnTo>
                  <a:lnTo>
                    <a:pt x="245266" y="540423"/>
                  </a:lnTo>
                  <a:lnTo>
                    <a:pt x="280656" y="539176"/>
                  </a:lnTo>
                  <a:lnTo>
                    <a:pt x="321397" y="513480"/>
                  </a:lnTo>
                  <a:lnTo>
                    <a:pt x="337607" y="471855"/>
                  </a:lnTo>
                  <a:lnTo>
                    <a:pt x="346154" y="356412"/>
                  </a:lnTo>
                  <a:lnTo>
                    <a:pt x="461584" y="365048"/>
                  </a:lnTo>
                  <a:lnTo>
                    <a:pt x="505077" y="355154"/>
                  </a:lnTo>
                  <a:lnTo>
                    <a:pt x="536491" y="318641"/>
                  </a:lnTo>
                  <a:lnTo>
                    <a:pt x="542929" y="283816"/>
                  </a:lnTo>
                  <a:lnTo>
                    <a:pt x="534855" y="249436"/>
                  </a:lnTo>
                  <a:lnTo>
                    <a:pt x="511776" y="222017"/>
                  </a:lnTo>
                  <a:lnTo>
                    <a:pt x="473205" y="208076"/>
                  </a:lnTo>
                  <a:lnTo>
                    <a:pt x="357774" y="199567"/>
                  </a:lnTo>
                  <a:lnTo>
                    <a:pt x="366309" y="84124"/>
                  </a:lnTo>
                  <a:lnTo>
                    <a:pt x="359298" y="41930"/>
                  </a:lnTo>
                  <a:lnTo>
                    <a:pt x="335623" y="13756"/>
                  </a:lnTo>
                  <a:lnTo>
                    <a:pt x="302196" y="0"/>
                  </a:lnTo>
                  <a:lnTo>
                    <a:pt x="265933" y="1056"/>
                  </a:lnTo>
                  <a:lnTo>
                    <a:pt x="224147" y="27397"/>
                  </a:lnTo>
                  <a:lnTo>
                    <a:pt x="208270" y="71170"/>
                  </a:lnTo>
                  <a:lnTo>
                    <a:pt x="199735" y="186613"/>
                  </a:lnTo>
                  <a:lnTo>
                    <a:pt x="84305" y="178104"/>
                  </a:lnTo>
                  <a:lnTo>
                    <a:pt x="67189" y="178356"/>
                  </a:lnTo>
                  <a:lnTo>
                    <a:pt x="51952" y="181549"/>
                  </a:lnTo>
                  <a:lnTo>
                    <a:pt x="38610" y="187338"/>
                  </a:lnTo>
                  <a:lnTo>
                    <a:pt x="27181" y="195376"/>
                  </a:lnTo>
                  <a:close/>
                </a:path>
              </a:pathLst>
            </a:custGeom>
            <a:ln w="38100">
              <a:solidFill>
                <a:srgbClr val="452566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1554008" y="789457"/>
            <a:ext cx="362797" cy="315383"/>
            <a:chOff x="17331011" y="1184185"/>
            <a:chExt cx="544195" cy="473075"/>
          </a:xfrm>
        </p:grpSpPr>
        <p:sp>
          <p:nvSpPr>
            <p:cNvPr id="50" name="object 50"/>
            <p:cNvSpPr/>
            <p:nvPr/>
          </p:nvSpPr>
          <p:spPr>
            <a:xfrm>
              <a:off x="17402738" y="120323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63806" y="0"/>
                  </a:moveTo>
                  <a:lnTo>
                    <a:pt x="32424" y="12027"/>
                  </a:lnTo>
                  <a:lnTo>
                    <a:pt x="9192" y="36289"/>
                  </a:lnTo>
                  <a:lnTo>
                    <a:pt x="0" y="68876"/>
                  </a:lnTo>
                  <a:lnTo>
                    <a:pt x="10739" y="105880"/>
                  </a:lnTo>
                  <a:lnTo>
                    <a:pt x="202001" y="393408"/>
                  </a:lnTo>
                  <a:lnTo>
                    <a:pt x="231999" y="417567"/>
                  </a:lnTo>
                  <a:lnTo>
                    <a:pt x="265619" y="421663"/>
                  </a:lnTo>
                  <a:lnTo>
                    <a:pt x="296981" y="409616"/>
                  </a:lnTo>
                  <a:lnTo>
                    <a:pt x="320205" y="385346"/>
                  </a:lnTo>
                  <a:lnTo>
                    <a:pt x="329410" y="352771"/>
                  </a:lnTo>
                  <a:lnTo>
                    <a:pt x="318714" y="315811"/>
                  </a:lnTo>
                  <a:lnTo>
                    <a:pt x="127452" y="28283"/>
                  </a:lnTo>
                  <a:lnTo>
                    <a:pt x="97446" y="4115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51" name="object 51"/>
            <p:cNvSpPr/>
            <p:nvPr/>
          </p:nvSpPr>
          <p:spPr>
            <a:xfrm>
              <a:off x="17402738" y="120323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127452" y="28283"/>
                  </a:moveTo>
                  <a:lnTo>
                    <a:pt x="97446" y="4115"/>
                  </a:lnTo>
                  <a:lnTo>
                    <a:pt x="63806" y="0"/>
                  </a:lnTo>
                  <a:lnTo>
                    <a:pt x="32424" y="12027"/>
                  </a:lnTo>
                  <a:lnTo>
                    <a:pt x="9192" y="36289"/>
                  </a:lnTo>
                  <a:lnTo>
                    <a:pt x="0" y="68876"/>
                  </a:lnTo>
                  <a:lnTo>
                    <a:pt x="10739" y="105880"/>
                  </a:lnTo>
                  <a:lnTo>
                    <a:pt x="202001" y="393408"/>
                  </a:lnTo>
                  <a:lnTo>
                    <a:pt x="231999" y="417567"/>
                  </a:lnTo>
                  <a:lnTo>
                    <a:pt x="265619" y="421663"/>
                  </a:lnTo>
                  <a:lnTo>
                    <a:pt x="296981" y="409616"/>
                  </a:lnTo>
                  <a:lnTo>
                    <a:pt x="320205" y="385346"/>
                  </a:lnTo>
                  <a:lnTo>
                    <a:pt x="329410" y="352771"/>
                  </a:lnTo>
                  <a:lnTo>
                    <a:pt x="318714" y="315811"/>
                  </a:lnTo>
                  <a:lnTo>
                    <a:pt x="127452" y="2828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630315" y="1224315"/>
              <a:ext cx="179937" cy="1782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331011" y="1433385"/>
              <a:ext cx="177827" cy="1784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467171" y="121609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63791" y="0"/>
                  </a:moveTo>
                  <a:lnTo>
                    <a:pt x="32428" y="12057"/>
                  </a:lnTo>
                  <a:lnTo>
                    <a:pt x="9204" y="36350"/>
                  </a:lnTo>
                  <a:lnTo>
                    <a:pt x="0" y="68961"/>
                  </a:lnTo>
                  <a:lnTo>
                    <a:pt x="10695" y="105974"/>
                  </a:lnTo>
                  <a:lnTo>
                    <a:pt x="201957" y="393502"/>
                  </a:lnTo>
                  <a:lnTo>
                    <a:pt x="231964" y="417661"/>
                  </a:lnTo>
                  <a:lnTo>
                    <a:pt x="265608" y="421757"/>
                  </a:lnTo>
                  <a:lnTo>
                    <a:pt x="297001" y="409710"/>
                  </a:lnTo>
                  <a:lnTo>
                    <a:pt x="320255" y="385440"/>
                  </a:lnTo>
                  <a:lnTo>
                    <a:pt x="329483" y="352865"/>
                  </a:lnTo>
                  <a:lnTo>
                    <a:pt x="318797" y="315905"/>
                  </a:lnTo>
                  <a:lnTo>
                    <a:pt x="127408" y="28250"/>
                  </a:lnTo>
                  <a:lnTo>
                    <a:pt x="97411" y="4092"/>
                  </a:lnTo>
                  <a:lnTo>
                    <a:pt x="6379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467171" y="1216095"/>
              <a:ext cx="329565" cy="422275"/>
            </a:xfrm>
            <a:custGeom>
              <a:avLst/>
              <a:gdLst/>
              <a:ahLst/>
              <a:cxnLst/>
              <a:rect l="l" t="t" r="r" b="b"/>
              <a:pathLst>
                <a:path w="329565" h="422275">
                  <a:moveTo>
                    <a:pt x="127408" y="28250"/>
                  </a:moveTo>
                  <a:lnTo>
                    <a:pt x="97411" y="4092"/>
                  </a:lnTo>
                  <a:lnTo>
                    <a:pt x="63791" y="0"/>
                  </a:lnTo>
                  <a:lnTo>
                    <a:pt x="32428" y="12057"/>
                  </a:lnTo>
                  <a:lnTo>
                    <a:pt x="9204" y="36350"/>
                  </a:lnTo>
                  <a:lnTo>
                    <a:pt x="0" y="68961"/>
                  </a:lnTo>
                  <a:lnTo>
                    <a:pt x="10695" y="105974"/>
                  </a:lnTo>
                  <a:lnTo>
                    <a:pt x="201957" y="393502"/>
                  </a:lnTo>
                  <a:lnTo>
                    <a:pt x="231964" y="417661"/>
                  </a:lnTo>
                  <a:lnTo>
                    <a:pt x="265608" y="421757"/>
                  </a:lnTo>
                  <a:lnTo>
                    <a:pt x="297001" y="409710"/>
                  </a:lnTo>
                  <a:lnTo>
                    <a:pt x="320255" y="385440"/>
                  </a:lnTo>
                  <a:lnTo>
                    <a:pt x="329483" y="352865"/>
                  </a:lnTo>
                  <a:lnTo>
                    <a:pt x="318797" y="315905"/>
                  </a:lnTo>
                  <a:lnTo>
                    <a:pt x="127408" y="282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694720" y="1237216"/>
              <a:ext cx="179994" cy="1783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395454" y="1446339"/>
              <a:ext cx="177774" cy="178397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2960031" y="247006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0"/>
                </a:lnTo>
                <a:lnTo>
                  <a:pt x="246252" y="26034"/>
                </a:lnTo>
                <a:lnTo>
                  <a:pt x="204342" y="45211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69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438"/>
                </a:lnTo>
                <a:lnTo>
                  <a:pt x="0" y="385825"/>
                </a:lnTo>
                <a:lnTo>
                  <a:pt x="2920" y="434213"/>
                </a:lnTo>
                <a:lnTo>
                  <a:pt x="11811" y="480694"/>
                </a:lnTo>
                <a:lnTo>
                  <a:pt x="25907" y="525144"/>
                </a:lnTo>
                <a:lnTo>
                  <a:pt x="45212" y="567181"/>
                </a:lnTo>
                <a:lnTo>
                  <a:pt x="69087" y="606171"/>
                </a:lnTo>
                <a:lnTo>
                  <a:pt x="97281" y="641985"/>
                </a:lnTo>
                <a:lnTo>
                  <a:pt x="129539" y="674115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6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6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5"/>
                </a:lnTo>
                <a:lnTo>
                  <a:pt x="674115" y="641985"/>
                </a:lnTo>
                <a:lnTo>
                  <a:pt x="702437" y="606171"/>
                </a:lnTo>
                <a:lnTo>
                  <a:pt x="726313" y="567181"/>
                </a:lnTo>
                <a:lnTo>
                  <a:pt x="745489" y="525144"/>
                </a:lnTo>
                <a:lnTo>
                  <a:pt x="759713" y="480694"/>
                </a:lnTo>
                <a:lnTo>
                  <a:pt x="768476" y="434213"/>
                </a:lnTo>
                <a:lnTo>
                  <a:pt x="771525" y="385825"/>
                </a:lnTo>
                <a:lnTo>
                  <a:pt x="768476" y="337438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69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1"/>
                </a:lnTo>
                <a:lnTo>
                  <a:pt x="525144" y="26034"/>
                </a:lnTo>
                <a:lnTo>
                  <a:pt x="480694" y="11810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59" name="object 59"/>
          <p:cNvSpPr/>
          <p:nvPr/>
        </p:nvSpPr>
        <p:spPr>
          <a:xfrm>
            <a:off x="2960031" y="342265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1"/>
                </a:lnTo>
                <a:lnTo>
                  <a:pt x="246252" y="25908"/>
                </a:lnTo>
                <a:lnTo>
                  <a:pt x="204342" y="45212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70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312"/>
                </a:lnTo>
                <a:lnTo>
                  <a:pt x="0" y="385699"/>
                </a:lnTo>
                <a:lnTo>
                  <a:pt x="2920" y="434213"/>
                </a:lnTo>
                <a:lnTo>
                  <a:pt x="11811" y="480695"/>
                </a:lnTo>
                <a:lnTo>
                  <a:pt x="25907" y="525145"/>
                </a:lnTo>
                <a:lnTo>
                  <a:pt x="45212" y="567054"/>
                </a:lnTo>
                <a:lnTo>
                  <a:pt x="69087" y="606171"/>
                </a:lnTo>
                <a:lnTo>
                  <a:pt x="97281" y="641985"/>
                </a:lnTo>
                <a:lnTo>
                  <a:pt x="129539" y="674115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6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6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5"/>
                </a:lnTo>
                <a:lnTo>
                  <a:pt x="674115" y="641985"/>
                </a:lnTo>
                <a:lnTo>
                  <a:pt x="702437" y="606171"/>
                </a:lnTo>
                <a:lnTo>
                  <a:pt x="726313" y="567054"/>
                </a:lnTo>
                <a:lnTo>
                  <a:pt x="745489" y="525145"/>
                </a:lnTo>
                <a:lnTo>
                  <a:pt x="759713" y="480695"/>
                </a:lnTo>
                <a:lnTo>
                  <a:pt x="768476" y="434213"/>
                </a:lnTo>
                <a:lnTo>
                  <a:pt x="771525" y="385699"/>
                </a:lnTo>
                <a:lnTo>
                  <a:pt x="768476" y="337312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70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2"/>
                </a:lnTo>
                <a:lnTo>
                  <a:pt x="525144" y="25908"/>
                </a:lnTo>
                <a:lnTo>
                  <a:pt x="480694" y="11811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60" name="object 60"/>
          <p:cNvSpPr/>
          <p:nvPr/>
        </p:nvSpPr>
        <p:spPr>
          <a:xfrm>
            <a:off x="2960031" y="438785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771525" h="771525">
                <a:moveTo>
                  <a:pt x="385699" y="0"/>
                </a:moveTo>
                <a:lnTo>
                  <a:pt x="337312" y="3048"/>
                </a:lnTo>
                <a:lnTo>
                  <a:pt x="290702" y="11811"/>
                </a:lnTo>
                <a:lnTo>
                  <a:pt x="246252" y="25908"/>
                </a:lnTo>
                <a:lnTo>
                  <a:pt x="204342" y="45212"/>
                </a:lnTo>
                <a:lnTo>
                  <a:pt x="165353" y="69087"/>
                </a:lnTo>
                <a:lnTo>
                  <a:pt x="129539" y="97409"/>
                </a:lnTo>
                <a:lnTo>
                  <a:pt x="97281" y="129539"/>
                </a:lnTo>
                <a:lnTo>
                  <a:pt x="69087" y="165353"/>
                </a:lnTo>
                <a:lnTo>
                  <a:pt x="45212" y="204470"/>
                </a:lnTo>
                <a:lnTo>
                  <a:pt x="25907" y="246379"/>
                </a:lnTo>
                <a:lnTo>
                  <a:pt x="11811" y="290829"/>
                </a:lnTo>
                <a:lnTo>
                  <a:pt x="2920" y="337312"/>
                </a:lnTo>
                <a:lnTo>
                  <a:pt x="0" y="385699"/>
                </a:lnTo>
                <a:lnTo>
                  <a:pt x="2920" y="434213"/>
                </a:lnTo>
                <a:lnTo>
                  <a:pt x="11811" y="480694"/>
                </a:lnTo>
                <a:lnTo>
                  <a:pt x="25907" y="525144"/>
                </a:lnTo>
                <a:lnTo>
                  <a:pt x="45212" y="567055"/>
                </a:lnTo>
                <a:lnTo>
                  <a:pt x="69087" y="606170"/>
                </a:lnTo>
                <a:lnTo>
                  <a:pt x="97281" y="641985"/>
                </a:lnTo>
                <a:lnTo>
                  <a:pt x="129539" y="674116"/>
                </a:lnTo>
                <a:lnTo>
                  <a:pt x="165353" y="702437"/>
                </a:lnTo>
                <a:lnTo>
                  <a:pt x="204342" y="726313"/>
                </a:lnTo>
                <a:lnTo>
                  <a:pt x="246252" y="745617"/>
                </a:lnTo>
                <a:lnTo>
                  <a:pt x="290702" y="759713"/>
                </a:lnTo>
                <a:lnTo>
                  <a:pt x="337312" y="768476"/>
                </a:lnTo>
                <a:lnTo>
                  <a:pt x="385699" y="771525"/>
                </a:lnTo>
                <a:lnTo>
                  <a:pt x="434086" y="768476"/>
                </a:lnTo>
                <a:lnTo>
                  <a:pt x="480694" y="759713"/>
                </a:lnTo>
                <a:lnTo>
                  <a:pt x="525144" y="745617"/>
                </a:lnTo>
                <a:lnTo>
                  <a:pt x="567054" y="726313"/>
                </a:lnTo>
                <a:lnTo>
                  <a:pt x="606170" y="702437"/>
                </a:lnTo>
                <a:lnTo>
                  <a:pt x="641985" y="674116"/>
                </a:lnTo>
                <a:lnTo>
                  <a:pt x="674115" y="641985"/>
                </a:lnTo>
                <a:lnTo>
                  <a:pt x="702437" y="606170"/>
                </a:lnTo>
                <a:lnTo>
                  <a:pt x="726313" y="567055"/>
                </a:lnTo>
                <a:lnTo>
                  <a:pt x="745489" y="525144"/>
                </a:lnTo>
                <a:lnTo>
                  <a:pt x="759713" y="480694"/>
                </a:lnTo>
                <a:lnTo>
                  <a:pt x="768476" y="434213"/>
                </a:lnTo>
                <a:lnTo>
                  <a:pt x="771525" y="385699"/>
                </a:lnTo>
                <a:lnTo>
                  <a:pt x="768476" y="337312"/>
                </a:lnTo>
                <a:lnTo>
                  <a:pt x="759713" y="290829"/>
                </a:lnTo>
                <a:lnTo>
                  <a:pt x="745489" y="246379"/>
                </a:lnTo>
                <a:lnTo>
                  <a:pt x="726313" y="204470"/>
                </a:lnTo>
                <a:lnTo>
                  <a:pt x="702437" y="165353"/>
                </a:lnTo>
                <a:lnTo>
                  <a:pt x="674115" y="129539"/>
                </a:lnTo>
                <a:lnTo>
                  <a:pt x="641985" y="97409"/>
                </a:lnTo>
                <a:lnTo>
                  <a:pt x="606170" y="69087"/>
                </a:lnTo>
                <a:lnTo>
                  <a:pt x="567054" y="45212"/>
                </a:lnTo>
                <a:lnTo>
                  <a:pt x="525144" y="25908"/>
                </a:lnTo>
                <a:lnTo>
                  <a:pt x="480694" y="11811"/>
                </a:lnTo>
                <a:lnTo>
                  <a:pt x="434086" y="3048"/>
                </a:lnTo>
                <a:lnTo>
                  <a:pt x="385699" y="0"/>
                </a:lnTo>
                <a:close/>
              </a:path>
            </a:pathLst>
          </a:custGeom>
          <a:solidFill>
            <a:srgbClr val="1F4E78"/>
          </a:solidFill>
        </p:spPr>
        <p:txBody>
          <a:bodyPr wrap="square" lIns="0" tIns="0" rIns="0" bIns="0" rtlCol="0"/>
          <a:lstStyle/>
          <a:p>
            <a:endParaRPr sz="933"/>
          </a:p>
        </p:txBody>
      </p:sp>
      <p:sp>
        <p:nvSpPr>
          <p:cNvPr id="61" name="object 61"/>
          <p:cNvSpPr txBox="1"/>
          <p:nvPr/>
        </p:nvSpPr>
        <p:spPr>
          <a:xfrm>
            <a:off x="3111500" y="2512652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11500" y="3465406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11500" y="4430657"/>
            <a:ext cx="220557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spc="-33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101326" y="2412975"/>
            <a:ext cx="701370" cy="53037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142240"/>
            <a:ext cx="11357187" cy="5874597"/>
            <a:chOff x="550163" y="213359"/>
            <a:chExt cx="17035780" cy="8811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61871"/>
              <a:ext cx="17035272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1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80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2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4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1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207" y="213359"/>
              <a:ext cx="4873752" cy="2100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9052" y="230123"/>
              <a:ext cx="3598164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785" y="390849"/>
            <a:ext cx="7223415" cy="513816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835702">
              <a:lnSpc>
                <a:spcPct val="100000"/>
              </a:lnSpc>
              <a:spcBef>
                <a:spcPts val="67"/>
              </a:spcBef>
            </a:pPr>
            <a:r>
              <a:rPr sz="3200" spc="-27" dirty="0"/>
              <a:t>DEVIATION</a:t>
            </a:r>
            <a:endParaRPr sz="3200"/>
          </a:p>
        </p:txBody>
      </p:sp>
      <p:sp>
        <p:nvSpPr>
          <p:cNvPr id="20" name="object 20"/>
          <p:cNvSpPr txBox="1"/>
          <p:nvPr/>
        </p:nvSpPr>
        <p:spPr>
          <a:xfrm>
            <a:off x="894926" y="1022350"/>
            <a:ext cx="9255760" cy="408146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808" indent="-343340">
              <a:spcBef>
                <a:spcPts val="67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common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variability</a:t>
            </a:r>
            <a:endParaRPr sz="2400">
              <a:latin typeface="Calibri"/>
              <a:cs typeface="Calibri"/>
            </a:endParaRPr>
          </a:p>
          <a:p>
            <a:pPr marL="351808" indent="-343340">
              <a:spcBef>
                <a:spcPts val="2880"/>
              </a:spcBef>
              <a:buFont typeface="Arial MT"/>
              <a:buChar char="•"/>
              <a:tabLst>
                <a:tab pos="351808" algn="l"/>
                <a:tab pos="2106189" algn="l"/>
              </a:tabLst>
            </a:pPr>
            <a:r>
              <a:rPr sz="2400" spc="-7" dirty="0">
                <a:latin typeface="Calibri"/>
                <a:cs typeface="Calibri"/>
              </a:rPr>
              <a:t>Subtracting</a:t>
            </a:r>
            <a:r>
              <a:rPr sz="2400" dirty="0">
                <a:latin typeface="Calibri"/>
                <a:cs typeface="Calibri"/>
              </a:rPr>
              <a:t>	from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observation</a:t>
            </a:r>
            <a:r>
              <a:rPr sz="2400" spc="-73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(X).</a:t>
            </a:r>
            <a:endParaRPr sz="2400">
              <a:latin typeface="Calibri"/>
              <a:cs typeface="Calibri"/>
            </a:endParaRPr>
          </a:p>
          <a:p>
            <a:pPr marL="351808" marR="3387" indent="-343764">
              <a:spcBef>
                <a:spcPts val="2880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combine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single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numerical </a:t>
            </a:r>
            <a:r>
              <a:rPr sz="2400" dirty="0">
                <a:latin typeface="Calibri"/>
                <a:cs typeface="Calibri"/>
              </a:rPr>
              <a:t>measure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variability.</a:t>
            </a:r>
            <a:endParaRPr sz="2400">
              <a:latin typeface="Calibri"/>
              <a:cs typeface="Calibri"/>
            </a:endParaRPr>
          </a:p>
          <a:p>
            <a:pPr marL="351808" indent="-343340">
              <a:spcBef>
                <a:spcPts val="2883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thought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might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b="1" spc="-13" dirty="0">
                <a:solidFill>
                  <a:srgbClr val="FF0000"/>
                </a:solidFill>
                <a:latin typeface="Calibri"/>
                <a:cs typeface="Calibri"/>
              </a:rPr>
              <a:t>average</a:t>
            </a:r>
            <a:r>
              <a:rPr sz="2400" b="1" spc="-4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libri"/>
                <a:cs typeface="Calibri"/>
              </a:rPr>
              <a:t>deviation</a:t>
            </a:r>
            <a:r>
              <a:rPr sz="2400" b="1" spc="-7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1808" marR="270947" indent="-343764">
              <a:spcBef>
                <a:spcPts val="2880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400" b="1" spc="-3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does</a:t>
            </a:r>
            <a:r>
              <a:rPr sz="2400" b="1" spc="-3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2400" b="1" spc="-3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work,</a:t>
            </a:r>
            <a:r>
              <a:rPr sz="2400" b="1" spc="-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though,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negative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positive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deviations counteract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1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another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summation.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20170" y="1821036"/>
            <a:ext cx="289721" cy="34490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142239"/>
            <a:ext cx="11357187" cy="5887720"/>
            <a:chOff x="550163" y="213359"/>
            <a:chExt cx="17035780" cy="8831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80159"/>
              <a:ext cx="17035272" cy="77647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1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80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2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4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1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207" y="213359"/>
              <a:ext cx="4873752" cy="2100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4208" y="230123"/>
              <a:ext cx="3386328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785" y="390849"/>
            <a:ext cx="7223415" cy="513816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905979">
              <a:lnSpc>
                <a:spcPct val="100000"/>
              </a:lnSpc>
              <a:spcBef>
                <a:spcPts val="67"/>
              </a:spcBef>
            </a:pPr>
            <a:r>
              <a:rPr sz="3200" spc="-20" dirty="0"/>
              <a:t>VARIANCE</a:t>
            </a:r>
            <a:endParaRPr sz="3200"/>
          </a:p>
        </p:txBody>
      </p:sp>
      <p:grpSp>
        <p:nvGrpSpPr>
          <p:cNvPr id="20" name="object 20"/>
          <p:cNvGrpSpPr/>
          <p:nvPr/>
        </p:nvGrpSpPr>
        <p:grpSpPr>
          <a:xfrm>
            <a:off x="660400" y="1215305"/>
            <a:ext cx="10274300" cy="3084407"/>
            <a:chOff x="990600" y="1822957"/>
            <a:chExt cx="15411450" cy="462661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21005" y="1822957"/>
              <a:ext cx="3280536" cy="18011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8771" y="3613823"/>
              <a:ext cx="1525777" cy="6185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600" y="4567427"/>
              <a:ext cx="2561844" cy="188213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94926" y="1616964"/>
            <a:ext cx="10184977" cy="29196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808" indent="-343340">
              <a:spcBef>
                <a:spcPts val="67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basic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formulas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7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351808" marR="3387" indent="-343764">
              <a:lnSpc>
                <a:spcPts val="2867"/>
              </a:lnSpc>
              <a:spcBef>
                <a:spcPts val="3"/>
              </a:spcBef>
              <a:buFont typeface="Arial MT"/>
              <a:buChar char="•"/>
              <a:tabLst>
                <a:tab pos="351808" algn="l"/>
                <a:tab pos="3082867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7" dirty="0">
                <a:latin typeface="Calibri"/>
                <a:cs typeface="Calibri"/>
              </a:rPr>
              <a:t>quantity</a:t>
            </a:r>
            <a:r>
              <a:rPr sz="2400" dirty="0">
                <a:latin typeface="Calibri"/>
                <a:cs typeface="Calibri"/>
              </a:rPr>
              <a:t>	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above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formula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called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-3" dirty="0">
                <a:latin typeface="Cambria Math"/>
                <a:cs typeface="Cambria Math"/>
              </a:rPr>
              <a:t> </a:t>
            </a:r>
            <a:r>
              <a:rPr sz="2400" spc="-7" dirty="0">
                <a:latin typeface="Calibri"/>
                <a:cs typeface="Calibri"/>
              </a:rPr>
              <a:t>value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mean.</a:t>
            </a:r>
            <a:endParaRPr sz="2400">
              <a:latin typeface="Calibri"/>
              <a:cs typeface="Calibri"/>
            </a:endParaRPr>
          </a:p>
          <a:p>
            <a:pPr marL="50379">
              <a:spcBef>
                <a:spcPts val="1063"/>
              </a:spcBef>
            </a:pPr>
            <a:r>
              <a:rPr sz="2400" b="1" spc="-7" dirty="0">
                <a:solidFill>
                  <a:srgbClr val="001F5F"/>
                </a:solidFill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12701" marR="541894">
              <a:spcBef>
                <a:spcPts val="1320"/>
              </a:spcBef>
            </a:pPr>
            <a:r>
              <a:rPr sz="2400" dirty="0">
                <a:latin typeface="Calibri"/>
                <a:cs typeface="Calibri"/>
              </a:rPr>
              <a:t>Suppose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midterm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scores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four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students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1,2,3,4,5,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respectively.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Then, </a:t>
            </a:r>
            <a:r>
              <a:rPr sz="2400" dirty="0">
                <a:latin typeface="Calibri"/>
                <a:cs typeface="Calibri"/>
              </a:rPr>
              <a:t>Calculate</a:t>
            </a:r>
            <a:r>
              <a:rPr sz="2400" spc="-76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variance.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220472"/>
            <a:ext cx="11357187" cy="5796280"/>
            <a:chOff x="550163" y="330708"/>
            <a:chExt cx="17035780" cy="8694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4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2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4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1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79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1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4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3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2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1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395" y="330708"/>
              <a:ext cx="6303263" cy="18699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436" y="352044"/>
              <a:ext cx="5698236" cy="117500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785" y="384095"/>
            <a:ext cx="7223415" cy="520570"/>
          </a:xfrm>
          <a:prstGeom prst="rect">
            <a:avLst/>
          </a:prstGeom>
        </p:spPr>
        <p:txBody>
          <a:bodyPr spcFirstLastPara="1" vert="horz" wrap="square" lIns="0" tIns="76115" rIns="0" bIns="0" rtlCol="0" anchor="b" anchorCtr="0">
            <a:spAutoFit/>
          </a:bodyPr>
          <a:lstStyle/>
          <a:p>
            <a:pPr marL="566024">
              <a:lnSpc>
                <a:spcPct val="100000"/>
              </a:lnSpc>
              <a:spcBef>
                <a:spcPts val="67"/>
              </a:spcBef>
            </a:pPr>
            <a:r>
              <a:rPr spc="-37" dirty="0"/>
              <a:t>STANDARD</a:t>
            </a:r>
            <a:r>
              <a:rPr spc="-117" dirty="0"/>
              <a:t> </a:t>
            </a:r>
            <a:r>
              <a:rPr spc="-17" dirty="0"/>
              <a:t>DEVIATION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7161" y="1083310"/>
            <a:ext cx="10650643" cy="445079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808" indent="-343340">
              <a:spcBef>
                <a:spcPts val="67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standard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most-</a:t>
            </a:r>
            <a:r>
              <a:rPr sz="2400" dirty="0">
                <a:latin typeface="Calibri"/>
                <a:cs typeface="Calibri"/>
              </a:rPr>
              <a:t>used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dispersion.</a:t>
            </a:r>
            <a:endParaRPr sz="2400">
              <a:latin typeface="Calibri"/>
              <a:cs typeface="Calibri"/>
            </a:endParaRPr>
          </a:p>
          <a:p>
            <a:pPr marL="351808" indent="-343340">
              <a:spcBef>
                <a:spcPts val="2880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It’s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obtained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taking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positive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square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root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variance.</a:t>
            </a:r>
            <a:endParaRPr sz="2400">
              <a:latin typeface="Calibri"/>
              <a:cs typeface="Calibri"/>
            </a:endParaRPr>
          </a:p>
          <a:p>
            <a:pPr marL="351808" marR="440712" indent="-343764">
              <a:spcBef>
                <a:spcPts val="2880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standard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tells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are </a:t>
            </a:r>
            <a:r>
              <a:rPr sz="2400" spc="-7" dirty="0">
                <a:latin typeface="Calibri"/>
                <a:cs typeface="Calibri"/>
              </a:rPr>
              <a:t>clustered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around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libri"/>
                <a:cs typeface="Calibri"/>
              </a:rPr>
              <a:t>mean.</a:t>
            </a:r>
            <a:endParaRPr sz="2400">
              <a:latin typeface="Calibri"/>
              <a:cs typeface="Calibri"/>
            </a:endParaRPr>
          </a:p>
          <a:p>
            <a:pPr marL="351808" marR="3387" indent="-343764">
              <a:spcBef>
                <a:spcPts val="2883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general,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lower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standard</a:t>
            </a:r>
            <a:r>
              <a:rPr sz="2400" spc="-7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indicates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spread</a:t>
            </a:r>
            <a:r>
              <a:rPr sz="2400" b="1" spc="-4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over</a:t>
            </a:r>
            <a:r>
              <a:rPr sz="2400" b="1" spc="-5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4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libri"/>
                <a:cs typeface="Calibri"/>
              </a:rPr>
              <a:t>relatively</a:t>
            </a:r>
            <a:r>
              <a:rPr sz="2400" b="1" spc="-6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smaller</a:t>
            </a:r>
            <a:r>
              <a:rPr sz="2400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range</a:t>
            </a:r>
            <a:r>
              <a:rPr sz="2400" b="1" spc="-2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around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mean.</a:t>
            </a:r>
            <a:endParaRPr sz="2400">
              <a:latin typeface="Calibri"/>
              <a:cs typeface="Calibri"/>
            </a:endParaRPr>
          </a:p>
          <a:p>
            <a:pPr marL="351808" marR="36408" indent="-343764">
              <a:spcBef>
                <a:spcPts val="2880"/>
              </a:spcBef>
              <a:buFont typeface="Arial MT"/>
              <a:buChar char="•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contrast,</a:t>
            </a:r>
            <a:r>
              <a:rPr sz="2400" spc="-7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larger</a:t>
            </a:r>
            <a:r>
              <a:rPr sz="2400" b="1" spc="-6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standard</a:t>
            </a:r>
            <a:r>
              <a:rPr sz="2400" spc="-7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</a:t>
            </a:r>
            <a:r>
              <a:rPr sz="2400" spc="-76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indicates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spread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over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libri"/>
                <a:cs typeface="Calibri"/>
              </a:rPr>
              <a:t>relatively</a:t>
            </a:r>
            <a:r>
              <a:rPr sz="2400" b="1" spc="-6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larger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range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around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mean.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1536" y="163575"/>
            <a:ext cx="5325110" cy="2047240"/>
            <a:chOff x="527304" y="245363"/>
            <a:chExt cx="7987665" cy="3070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" y="245363"/>
              <a:ext cx="7987283" cy="3070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20" y="280415"/>
              <a:ext cx="7773924" cy="106527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493505"/>
            <a:ext cx="7223415" cy="411160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129970">
              <a:lnSpc>
                <a:spcPct val="100000"/>
              </a:lnSpc>
              <a:spcBef>
                <a:spcPts val="67"/>
              </a:spcBef>
            </a:pPr>
            <a:r>
              <a:rPr sz="2533" spc="-27" dirty="0"/>
              <a:t>STANDARD</a:t>
            </a:r>
            <a:r>
              <a:rPr sz="2533" spc="-73" dirty="0"/>
              <a:t> </a:t>
            </a:r>
            <a:r>
              <a:rPr sz="2533" spc="-13" dirty="0"/>
              <a:t>DEVIATION</a:t>
            </a:r>
            <a:r>
              <a:rPr sz="2533" spc="-76" dirty="0"/>
              <a:t> </a:t>
            </a:r>
            <a:r>
              <a:rPr sz="2533" dirty="0"/>
              <a:t>&amp;</a:t>
            </a:r>
            <a:r>
              <a:rPr sz="2533" spc="-70" dirty="0"/>
              <a:t> </a:t>
            </a:r>
            <a:r>
              <a:rPr sz="2533" spc="-7" dirty="0"/>
              <a:t>VARIANCE</a:t>
            </a:r>
            <a:endParaRPr sz="2533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775" y="841248"/>
            <a:ext cx="11356848" cy="5175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0420" y="1581404"/>
            <a:ext cx="10309013" cy="200653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1808" indent="-343340">
              <a:spcBef>
                <a:spcPts val="67"/>
              </a:spcBef>
              <a:buFont typeface="Arial MT"/>
              <a:buChar char="•"/>
              <a:tabLst>
                <a:tab pos="351808" algn="l"/>
              </a:tabLst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values</a:t>
            </a:r>
            <a:r>
              <a:rPr sz="2600" spc="-6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variance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standard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deviation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5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never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spc="-7" dirty="0">
                <a:latin typeface="Calibri"/>
                <a:cs typeface="Calibri"/>
              </a:rPr>
              <a:t>negative.</a:t>
            </a:r>
            <a:endParaRPr sz="2600">
              <a:latin typeface="Calibri"/>
              <a:cs typeface="Calibri"/>
            </a:endParaRPr>
          </a:p>
          <a:p>
            <a:pPr marL="351808" marR="3387" indent="-343764" algn="just">
              <a:spcBef>
                <a:spcPts val="3120"/>
              </a:spcBef>
              <a:buFont typeface="Arial MT"/>
              <a:buChar char="•"/>
              <a:tabLst>
                <a:tab pos="351808" algn="l"/>
              </a:tabLst>
            </a:pPr>
            <a:r>
              <a:rPr sz="2600" dirty="0">
                <a:latin typeface="Calibri"/>
                <a:cs typeface="Calibri"/>
              </a:rPr>
              <a:t>Usually</a:t>
            </a:r>
            <a:r>
              <a:rPr sz="2600" spc="-6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values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variance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standard</a:t>
            </a:r>
            <a:r>
              <a:rPr sz="2600" spc="-5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deviation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positive,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7" dirty="0">
                <a:latin typeface="Calibri"/>
                <a:cs typeface="Calibri"/>
              </a:rPr>
              <a:t>but </a:t>
            </a:r>
            <a:r>
              <a:rPr sz="2600" dirty="0">
                <a:latin typeface="Calibri"/>
                <a:cs typeface="Calibri"/>
              </a:rPr>
              <a:t>if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has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no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variation,</a:t>
            </a:r>
            <a:r>
              <a:rPr sz="2600" spc="-47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then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variance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standard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deviation</a:t>
            </a:r>
            <a:r>
              <a:rPr sz="2600" spc="-53" dirty="0">
                <a:latin typeface="Calibri"/>
                <a:cs typeface="Calibri"/>
              </a:rPr>
              <a:t> </a:t>
            </a:r>
            <a:r>
              <a:rPr sz="2600" spc="-17" dirty="0">
                <a:latin typeface="Calibri"/>
                <a:cs typeface="Calibri"/>
              </a:rPr>
              <a:t>are </a:t>
            </a:r>
            <a:r>
              <a:rPr sz="2600" dirty="0">
                <a:latin typeface="Calibri"/>
                <a:cs typeface="Calibri"/>
              </a:rPr>
              <a:t>both</a:t>
            </a:r>
            <a:r>
              <a:rPr sz="2600" spc="-43" dirty="0">
                <a:latin typeface="Calibri"/>
                <a:cs typeface="Calibri"/>
              </a:rPr>
              <a:t> </a:t>
            </a:r>
            <a:r>
              <a:rPr sz="2600" b="1" spc="-13" dirty="0">
                <a:solidFill>
                  <a:srgbClr val="FF0000"/>
                </a:solidFill>
                <a:latin typeface="Calibri"/>
                <a:cs typeface="Calibri"/>
              </a:rPr>
              <a:t>zero</a:t>
            </a:r>
            <a:r>
              <a:rPr sz="2600" spc="-13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00765" y="2458889"/>
            <a:ext cx="347556" cy="158327"/>
            <a:chOff x="10201147" y="3688334"/>
            <a:chExt cx="521334" cy="237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47" y="3688334"/>
              <a:ext cx="238632" cy="237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3595" y="3688334"/>
              <a:ext cx="238505" cy="23723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801612" y="2647188"/>
            <a:ext cx="346710" cy="158327"/>
            <a:chOff x="10202418" y="3970782"/>
            <a:chExt cx="520065" cy="237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2"/>
              <a:ext cx="239902" cy="2359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6" y="3970782"/>
              <a:ext cx="238505" cy="23723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7583" y="2708063"/>
            <a:ext cx="89835" cy="894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786431" y="2466848"/>
            <a:ext cx="329777" cy="328930"/>
            <a:chOff x="13179646" y="3700271"/>
            <a:chExt cx="494665" cy="4933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39" y="3713479"/>
              <a:ext cx="235076" cy="2339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646" y="3700271"/>
              <a:ext cx="138715" cy="13741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49194" y="2554647"/>
            <a:ext cx="96393" cy="964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642" y="965200"/>
            <a:ext cx="94465" cy="950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416" y="687070"/>
            <a:ext cx="94133" cy="951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417" y="409787"/>
            <a:ext cx="94459" cy="948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67" y="131657"/>
            <a:ext cx="94135" cy="950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8493" y="965962"/>
            <a:ext cx="94471" cy="948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9263" y="687917"/>
            <a:ext cx="94443" cy="949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0016" y="409787"/>
            <a:ext cx="94136" cy="950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016" y="132419"/>
            <a:ext cx="94462" cy="948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7117" y="965962"/>
            <a:ext cx="94111" cy="951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7117" y="687917"/>
            <a:ext cx="94447" cy="952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7870" y="410464"/>
            <a:ext cx="94449" cy="949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8616" y="132419"/>
            <a:ext cx="94139" cy="950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4946" y="966725"/>
            <a:ext cx="94446" cy="9491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5716" y="688594"/>
            <a:ext cx="94105" cy="951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6470" y="133180"/>
            <a:ext cx="94446" cy="948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5716" y="410464"/>
            <a:ext cx="94438" cy="9516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12783" y="966724"/>
            <a:ext cx="94617" cy="951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4307" y="688594"/>
            <a:ext cx="94141" cy="9533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14307" y="411311"/>
            <a:ext cx="94141" cy="9508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4307" y="133180"/>
            <a:ext cx="94475" cy="9508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66775" y="841248"/>
            <a:ext cx="11366500" cy="5176520"/>
            <a:chOff x="550163" y="1261872"/>
            <a:chExt cx="17049750" cy="7764780"/>
          </a:xfrm>
        </p:grpSpPr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44340" y="3670807"/>
              <a:ext cx="9373870" cy="554990"/>
            </a:xfrm>
            <a:custGeom>
              <a:avLst/>
              <a:gdLst/>
              <a:ahLst/>
              <a:cxnLst/>
              <a:rect l="l" t="t" r="r" b="b"/>
              <a:pathLst>
                <a:path w="937386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937386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  <a:path w="9373869" h="554989">
                  <a:moveTo>
                    <a:pt x="9122029" y="110236"/>
                  </a:moveTo>
                  <a:lnTo>
                    <a:pt x="9096121" y="84328"/>
                  </a:lnTo>
                  <a:lnTo>
                    <a:pt x="8990190" y="190373"/>
                  </a:lnTo>
                  <a:lnTo>
                    <a:pt x="9017254" y="216281"/>
                  </a:lnTo>
                  <a:lnTo>
                    <a:pt x="9122029" y="110236"/>
                  </a:lnTo>
                  <a:close/>
                </a:path>
                <a:path w="9373869" h="554989">
                  <a:moveTo>
                    <a:pt x="9373489" y="362966"/>
                  </a:moveTo>
                  <a:lnTo>
                    <a:pt x="9144254" y="133604"/>
                  </a:lnTo>
                  <a:lnTo>
                    <a:pt x="9039479" y="238379"/>
                  </a:lnTo>
                  <a:lnTo>
                    <a:pt x="9268714" y="467741"/>
                  </a:lnTo>
                  <a:lnTo>
                    <a:pt x="9373489" y="362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204056" y="5504433"/>
              <a:ext cx="1395730" cy="3521710"/>
            </a:xfrm>
            <a:custGeom>
              <a:avLst/>
              <a:gdLst/>
              <a:ahLst/>
              <a:cxnLst/>
              <a:rect l="l" t="t" r="r" b="b"/>
              <a:pathLst>
                <a:path w="1395730" h="3521709">
                  <a:moveTo>
                    <a:pt x="236981" y="3377183"/>
                  </a:moveTo>
                  <a:lnTo>
                    <a:pt x="176783" y="3377183"/>
                  </a:lnTo>
                  <a:lnTo>
                    <a:pt x="176783" y="3521621"/>
                  </a:lnTo>
                  <a:lnTo>
                    <a:pt x="236981" y="3521621"/>
                  </a:lnTo>
                  <a:lnTo>
                    <a:pt x="236981" y="3377183"/>
                  </a:lnTo>
                  <a:close/>
                </a:path>
                <a:path w="1395730" h="3521709">
                  <a:moveTo>
                    <a:pt x="613536" y="3377183"/>
                  </a:moveTo>
                  <a:lnTo>
                    <a:pt x="553465" y="3377183"/>
                  </a:lnTo>
                  <a:lnTo>
                    <a:pt x="553465" y="3521621"/>
                  </a:lnTo>
                  <a:lnTo>
                    <a:pt x="613536" y="3521621"/>
                  </a:lnTo>
                  <a:lnTo>
                    <a:pt x="613536" y="3377183"/>
                  </a:lnTo>
                  <a:close/>
                </a:path>
                <a:path w="1395730" h="3521709">
                  <a:moveTo>
                    <a:pt x="990091" y="3377183"/>
                  </a:moveTo>
                  <a:lnTo>
                    <a:pt x="930021" y="3377183"/>
                  </a:lnTo>
                  <a:lnTo>
                    <a:pt x="930021" y="3521621"/>
                  </a:lnTo>
                  <a:lnTo>
                    <a:pt x="990091" y="3521621"/>
                  </a:lnTo>
                  <a:lnTo>
                    <a:pt x="990091" y="3377183"/>
                  </a:lnTo>
                  <a:close/>
                </a:path>
                <a:path w="1395730" h="3521709">
                  <a:moveTo>
                    <a:pt x="1365503" y="3377183"/>
                  </a:moveTo>
                  <a:lnTo>
                    <a:pt x="1305305" y="3377183"/>
                  </a:lnTo>
                  <a:lnTo>
                    <a:pt x="1305305" y="3521621"/>
                  </a:lnTo>
                  <a:lnTo>
                    <a:pt x="1365503" y="3521621"/>
                  </a:lnTo>
                  <a:lnTo>
                    <a:pt x="1365503" y="3377183"/>
                  </a:lnTo>
                  <a:close/>
                </a:path>
                <a:path w="1395730" h="3521709">
                  <a:moveTo>
                    <a:pt x="1395602" y="3317113"/>
                  </a:moveTo>
                  <a:lnTo>
                    <a:pt x="46862" y="3317113"/>
                  </a:lnTo>
                  <a:lnTo>
                    <a:pt x="50482" y="3332249"/>
                  </a:lnTo>
                  <a:lnTo>
                    <a:pt x="57721" y="3362047"/>
                  </a:lnTo>
                  <a:lnTo>
                    <a:pt x="61340" y="3377183"/>
                  </a:lnTo>
                  <a:lnTo>
                    <a:pt x="1395602" y="3377183"/>
                  </a:lnTo>
                  <a:lnTo>
                    <a:pt x="1395602" y="3317113"/>
                  </a:lnTo>
                  <a:close/>
                </a:path>
                <a:path w="1395730" h="3521709">
                  <a:moveTo>
                    <a:pt x="235711" y="3000629"/>
                  </a:moveTo>
                  <a:lnTo>
                    <a:pt x="176783" y="3000629"/>
                  </a:lnTo>
                  <a:lnTo>
                    <a:pt x="176783" y="3317113"/>
                  </a:lnTo>
                  <a:lnTo>
                    <a:pt x="235711" y="3317113"/>
                  </a:lnTo>
                  <a:lnTo>
                    <a:pt x="235711" y="3000629"/>
                  </a:lnTo>
                  <a:close/>
                </a:path>
                <a:path w="1395730" h="3521709">
                  <a:moveTo>
                    <a:pt x="612394" y="3000629"/>
                  </a:moveTo>
                  <a:lnTo>
                    <a:pt x="552196" y="3000629"/>
                  </a:lnTo>
                  <a:lnTo>
                    <a:pt x="552196" y="3317113"/>
                  </a:lnTo>
                  <a:lnTo>
                    <a:pt x="612394" y="3317113"/>
                  </a:lnTo>
                  <a:lnTo>
                    <a:pt x="612394" y="3000629"/>
                  </a:lnTo>
                  <a:close/>
                </a:path>
                <a:path w="1395730" h="3521709">
                  <a:moveTo>
                    <a:pt x="988948" y="3000629"/>
                  </a:moveTo>
                  <a:lnTo>
                    <a:pt x="928750" y="3000629"/>
                  </a:lnTo>
                  <a:lnTo>
                    <a:pt x="928750" y="3317113"/>
                  </a:lnTo>
                  <a:lnTo>
                    <a:pt x="988948" y="3317113"/>
                  </a:lnTo>
                  <a:lnTo>
                    <a:pt x="988948" y="3000629"/>
                  </a:lnTo>
                  <a:close/>
                </a:path>
                <a:path w="1395730" h="3521709">
                  <a:moveTo>
                    <a:pt x="1365503" y="3000629"/>
                  </a:moveTo>
                  <a:lnTo>
                    <a:pt x="1304162" y="3000629"/>
                  </a:lnTo>
                  <a:lnTo>
                    <a:pt x="1304162" y="3317113"/>
                  </a:lnTo>
                  <a:lnTo>
                    <a:pt x="1365503" y="3317113"/>
                  </a:lnTo>
                  <a:lnTo>
                    <a:pt x="1365503" y="3000629"/>
                  </a:lnTo>
                  <a:close/>
                </a:path>
                <a:path w="1395730" h="3521709">
                  <a:moveTo>
                    <a:pt x="1395602" y="2940430"/>
                  </a:moveTo>
                  <a:lnTo>
                    <a:pt x="0" y="2940430"/>
                  </a:lnTo>
                  <a:lnTo>
                    <a:pt x="178" y="2955105"/>
                  </a:lnTo>
                  <a:lnTo>
                    <a:pt x="964" y="2985311"/>
                  </a:lnTo>
                  <a:lnTo>
                    <a:pt x="1142" y="3000629"/>
                  </a:lnTo>
                  <a:lnTo>
                    <a:pt x="1395602" y="3000629"/>
                  </a:lnTo>
                  <a:lnTo>
                    <a:pt x="1395602" y="2940430"/>
                  </a:lnTo>
                  <a:close/>
                </a:path>
                <a:path w="1395730" h="3521709">
                  <a:moveTo>
                    <a:pt x="235711" y="2622804"/>
                  </a:moveTo>
                  <a:lnTo>
                    <a:pt x="175640" y="2622804"/>
                  </a:lnTo>
                  <a:lnTo>
                    <a:pt x="175640" y="2940430"/>
                  </a:lnTo>
                  <a:lnTo>
                    <a:pt x="235711" y="2940430"/>
                  </a:lnTo>
                  <a:lnTo>
                    <a:pt x="235711" y="2622804"/>
                  </a:lnTo>
                  <a:close/>
                </a:path>
                <a:path w="1395730" h="3521709">
                  <a:moveTo>
                    <a:pt x="612394" y="2622804"/>
                  </a:moveTo>
                  <a:lnTo>
                    <a:pt x="552196" y="2622804"/>
                  </a:lnTo>
                  <a:lnTo>
                    <a:pt x="552196" y="2940430"/>
                  </a:lnTo>
                  <a:lnTo>
                    <a:pt x="612394" y="2940430"/>
                  </a:lnTo>
                  <a:lnTo>
                    <a:pt x="612394" y="2622804"/>
                  </a:lnTo>
                  <a:close/>
                </a:path>
                <a:path w="1395730" h="3521709">
                  <a:moveTo>
                    <a:pt x="987805" y="2622804"/>
                  </a:moveTo>
                  <a:lnTo>
                    <a:pt x="927607" y="2622804"/>
                  </a:lnTo>
                  <a:lnTo>
                    <a:pt x="927607" y="2940430"/>
                  </a:lnTo>
                  <a:lnTo>
                    <a:pt x="987805" y="2940430"/>
                  </a:lnTo>
                  <a:lnTo>
                    <a:pt x="987805" y="2622804"/>
                  </a:lnTo>
                  <a:close/>
                </a:path>
                <a:path w="1395730" h="3521709">
                  <a:moveTo>
                    <a:pt x="1365503" y="2622804"/>
                  </a:moveTo>
                  <a:lnTo>
                    <a:pt x="1304162" y="2622804"/>
                  </a:lnTo>
                  <a:lnTo>
                    <a:pt x="1304162" y="2940430"/>
                  </a:lnTo>
                  <a:lnTo>
                    <a:pt x="1365503" y="2940430"/>
                  </a:lnTo>
                  <a:lnTo>
                    <a:pt x="1365503" y="2622804"/>
                  </a:lnTo>
                  <a:close/>
                </a:path>
                <a:path w="1395730" h="3521709">
                  <a:moveTo>
                    <a:pt x="1395602" y="2562733"/>
                  </a:moveTo>
                  <a:lnTo>
                    <a:pt x="64896" y="2562733"/>
                  </a:lnTo>
                  <a:lnTo>
                    <a:pt x="59005" y="2577334"/>
                  </a:lnTo>
                  <a:lnTo>
                    <a:pt x="53768" y="2592292"/>
                  </a:lnTo>
                  <a:lnTo>
                    <a:pt x="48984" y="2607488"/>
                  </a:lnTo>
                  <a:lnTo>
                    <a:pt x="44450" y="2622804"/>
                  </a:lnTo>
                  <a:lnTo>
                    <a:pt x="1395602" y="2622804"/>
                  </a:lnTo>
                  <a:lnTo>
                    <a:pt x="1395602" y="2562733"/>
                  </a:lnTo>
                  <a:close/>
                </a:path>
                <a:path w="1395730" h="3521709">
                  <a:moveTo>
                    <a:pt x="235711" y="2267966"/>
                  </a:moveTo>
                  <a:lnTo>
                    <a:pt x="219753" y="2287154"/>
                  </a:lnTo>
                  <a:lnTo>
                    <a:pt x="204342" y="2306891"/>
                  </a:lnTo>
                  <a:lnTo>
                    <a:pt x="189599" y="2327294"/>
                  </a:lnTo>
                  <a:lnTo>
                    <a:pt x="175640" y="2348484"/>
                  </a:lnTo>
                  <a:lnTo>
                    <a:pt x="175640" y="2562733"/>
                  </a:lnTo>
                  <a:lnTo>
                    <a:pt x="235711" y="2562733"/>
                  </a:lnTo>
                  <a:lnTo>
                    <a:pt x="235711" y="2267966"/>
                  </a:lnTo>
                  <a:close/>
                </a:path>
                <a:path w="1395730" h="3521709">
                  <a:moveTo>
                    <a:pt x="612394" y="2245105"/>
                  </a:moveTo>
                  <a:lnTo>
                    <a:pt x="552196" y="2245105"/>
                  </a:lnTo>
                  <a:lnTo>
                    <a:pt x="552196" y="2562733"/>
                  </a:lnTo>
                  <a:lnTo>
                    <a:pt x="612394" y="2562733"/>
                  </a:lnTo>
                  <a:lnTo>
                    <a:pt x="612394" y="2245105"/>
                  </a:lnTo>
                  <a:close/>
                </a:path>
                <a:path w="1395730" h="3521709">
                  <a:moveTo>
                    <a:pt x="987805" y="2245105"/>
                  </a:moveTo>
                  <a:lnTo>
                    <a:pt x="927607" y="2245105"/>
                  </a:lnTo>
                  <a:lnTo>
                    <a:pt x="927607" y="2562733"/>
                  </a:lnTo>
                  <a:lnTo>
                    <a:pt x="987805" y="2562733"/>
                  </a:lnTo>
                  <a:lnTo>
                    <a:pt x="987805" y="2245105"/>
                  </a:lnTo>
                  <a:close/>
                </a:path>
                <a:path w="1395730" h="3521709">
                  <a:moveTo>
                    <a:pt x="1365503" y="2245105"/>
                  </a:moveTo>
                  <a:lnTo>
                    <a:pt x="1304162" y="2245105"/>
                  </a:lnTo>
                  <a:lnTo>
                    <a:pt x="1304162" y="2562733"/>
                  </a:lnTo>
                  <a:lnTo>
                    <a:pt x="1365503" y="2562733"/>
                  </a:lnTo>
                  <a:lnTo>
                    <a:pt x="1365503" y="2245105"/>
                  </a:lnTo>
                  <a:close/>
                </a:path>
                <a:path w="1395730" h="3521709">
                  <a:moveTo>
                    <a:pt x="1395602" y="2184908"/>
                  </a:moveTo>
                  <a:lnTo>
                    <a:pt x="307975" y="2184908"/>
                  </a:lnTo>
                  <a:lnTo>
                    <a:pt x="293733" y="2200225"/>
                  </a:lnTo>
                  <a:lnTo>
                    <a:pt x="279955" y="2215435"/>
                  </a:lnTo>
                  <a:lnTo>
                    <a:pt x="266630" y="2230431"/>
                  </a:lnTo>
                  <a:lnTo>
                    <a:pt x="253746" y="2245105"/>
                  </a:lnTo>
                  <a:lnTo>
                    <a:pt x="1395602" y="2245105"/>
                  </a:lnTo>
                  <a:lnTo>
                    <a:pt x="1395602" y="2184908"/>
                  </a:lnTo>
                  <a:close/>
                </a:path>
                <a:path w="1395730" h="3521709">
                  <a:moveTo>
                    <a:pt x="612394" y="1923795"/>
                  </a:moveTo>
                  <a:lnTo>
                    <a:pt x="596898" y="1935386"/>
                  </a:lnTo>
                  <a:lnTo>
                    <a:pt x="581390" y="1946703"/>
                  </a:lnTo>
                  <a:lnTo>
                    <a:pt x="566334" y="1957996"/>
                  </a:lnTo>
                  <a:lnTo>
                    <a:pt x="552196" y="1969515"/>
                  </a:lnTo>
                  <a:lnTo>
                    <a:pt x="552196" y="2184908"/>
                  </a:lnTo>
                  <a:lnTo>
                    <a:pt x="612394" y="2184908"/>
                  </a:lnTo>
                  <a:lnTo>
                    <a:pt x="612394" y="1923795"/>
                  </a:lnTo>
                  <a:close/>
                </a:path>
                <a:path w="1395730" h="3521709">
                  <a:moveTo>
                    <a:pt x="987805" y="1868423"/>
                  </a:moveTo>
                  <a:lnTo>
                    <a:pt x="928750" y="1868423"/>
                  </a:lnTo>
                  <a:lnTo>
                    <a:pt x="928750" y="2184908"/>
                  </a:lnTo>
                  <a:lnTo>
                    <a:pt x="987805" y="2184908"/>
                  </a:lnTo>
                  <a:lnTo>
                    <a:pt x="987805" y="1868423"/>
                  </a:lnTo>
                  <a:close/>
                </a:path>
                <a:path w="1395730" h="3521709">
                  <a:moveTo>
                    <a:pt x="1365503" y="1868423"/>
                  </a:moveTo>
                  <a:lnTo>
                    <a:pt x="1304162" y="1868423"/>
                  </a:lnTo>
                  <a:lnTo>
                    <a:pt x="1304162" y="2184908"/>
                  </a:lnTo>
                  <a:lnTo>
                    <a:pt x="1365503" y="2184908"/>
                  </a:lnTo>
                  <a:lnTo>
                    <a:pt x="1365503" y="1868423"/>
                  </a:lnTo>
                  <a:close/>
                </a:path>
                <a:path w="1395730" h="3521709">
                  <a:moveTo>
                    <a:pt x="1395602" y="1808352"/>
                  </a:moveTo>
                  <a:lnTo>
                    <a:pt x="739901" y="1808352"/>
                  </a:lnTo>
                  <a:lnTo>
                    <a:pt x="726801" y="1824150"/>
                  </a:lnTo>
                  <a:lnTo>
                    <a:pt x="712819" y="1839293"/>
                  </a:lnTo>
                  <a:lnTo>
                    <a:pt x="697932" y="1853983"/>
                  </a:lnTo>
                  <a:lnTo>
                    <a:pt x="682116" y="1868423"/>
                  </a:lnTo>
                  <a:lnTo>
                    <a:pt x="1395602" y="1868423"/>
                  </a:lnTo>
                  <a:lnTo>
                    <a:pt x="1395602" y="1808352"/>
                  </a:lnTo>
                  <a:close/>
                </a:path>
                <a:path w="1395730" h="3521709">
                  <a:moveTo>
                    <a:pt x="987805" y="1490726"/>
                  </a:moveTo>
                  <a:lnTo>
                    <a:pt x="928750" y="1490726"/>
                  </a:lnTo>
                  <a:lnTo>
                    <a:pt x="928750" y="1808352"/>
                  </a:lnTo>
                  <a:lnTo>
                    <a:pt x="987805" y="1808352"/>
                  </a:lnTo>
                  <a:lnTo>
                    <a:pt x="987805" y="1490726"/>
                  </a:lnTo>
                  <a:close/>
                </a:path>
                <a:path w="1395730" h="3521709">
                  <a:moveTo>
                    <a:pt x="1365503" y="1490726"/>
                  </a:moveTo>
                  <a:lnTo>
                    <a:pt x="1304162" y="1490726"/>
                  </a:lnTo>
                  <a:lnTo>
                    <a:pt x="1304162" y="1808352"/>
                  </a:lnTo>
                  <a:lnTo>
                    <a:pt x="1365503" y="1808352"/>
                  </a:lnTo>
                  <a:lnTo>
                    <a:pt x="1365503" y="1490726"/>
                  </a:lnTo>
                  <a:close/>
                </a:path>
                <a:path w="1395730" h="3521709">
                  <a:moveTo>
                    <a:pt x="1395602" y="1430527"/>
                  </a:moveTo>
                  <a:lnTo>
                    <a:pt x="864996" y="1430527"/>
                  </a:lnTo>
                  <a:lnTo>
                    <a:pt x="864602" y="1445845"/>
                  </a:lnTo>
                  <a:lnTo>
                    <a:pt x="863647" y="1461055"/>
                  </a:lnTo>
                  <a:lnTo>
                    <a:pt x="862478" y="1476051"/>
                  </a:lnTo>
                  <a:lnTo>
                    <a:pt x="861440" y="1490726"/>
                  </a:lnTo>
                  <a:lnTo>
                    <a:pt x="1395602" y="1490726"/>
                  </a:lnTo>
                  <a:lnTo>
                    <a:pt x="1395602" y="1430527"/>
                  </a:lnTo>
                  <a:close/>
                </a:path>
                <a:path w="1395730" h="3521709">
                  <a:moveTo>
                    <a:pt x="987805" y="1114170"/>
                  </a:moveTo>
                  <a:lnTo>
                    <a:pt x="928750" y="1114170"/>
                  </a:lnTo>
                  <a:lnTo>
                    <a:pt x="928750" y="1430527"/>
                  </a:lnTo>
                  <a:lnTo>
                    <a:pt x="987805" y="1430527"/>
                  </a:lnTo>
                  <a:lnTo>
                    <a:pt x="987805" y="1114170"/>
                  </a:lnTo>
                  <a:close/>
                </a:path>
                <a:path w="1395730" h="3521709">
                  <a:moveTo>
                    <a:pt x="1365503" y="1114170"/>
                  </a:moveTo>
                  <a:lnTo>
                    <a:pt x="1304162" y="1114170"/>
                  </a:lnTo>
                  <a:lnTo>
                    <a:pt x="1304162" y="1430527"/>
                  </a:lnTo>
                  <a:lnTo>
                    <a:pt x="1365503" y="1430527"/>
                  </a:lnTo>
                  <a:lnTo>
                    <a:pt x="1365503" y="1114170"/>
                  </a:lnTo>
                  <a:close/>
                </a:path>
                <a:path w="1395730" h="3521709">
                  <a:moveTo>
                    <a:pt x="1395602" y="1053973"/>
                  </a:moveTo>
                  <a:lnTo>
                    <a:pt x="837310" y="1053973"/>
                  </a:lnTo>
                  <a:lnTo>
                    <a:pt x="838942" y="1069111"/>
                  </a:lnTo>
                  <a:lnTo>
                    <a:pt x="841775" y="1098960"/>
                  </a:lnTo>
                  <a:lnTo>
                    <a:pt x="843406" y="1114170"/>
                  </a:lnTo>
                  <a:lnTo>
                    <a:pt x="1395602" y="1114170"/>
                  </a:lnTo>
                  <a:lnTo>
                    <a:pt x="1395602" y="1053973"/>
                  </a:lnTo>
                  <a:close/>
                </a:path>
                <a:path w="1395730" h="3521709">
                  <a:moveTo>
                    <a:pt x="987805" y="736345"/>
                  </a:moveTo>
                  <a:lnTo>
                    <a:pt x="927607" y="736345"/>
                  </a:lnTo>
                  <a:lnTo>
                    <a:pt x="927607" y="1053973"/>
                  </a:lnTo>
                  <a:lnTo>
                    <a:pt x="987805" y="1053973"/>
                  </a:lnTo>
                  <a:lnTo>
                    <a:pt x="987805" y="736345"/>
                  </a:lnTo>
                  <a:close/>
                </a:path>
                <a:path w="1395730" h="3521709">
                  <a:moveTo>
                    <a:pt x="1365503" y="736345"/>
                  </a:moveTo>
                  <a:lnTo>
                    <a:pt x="1304162" y="736345"/>
                  </a:lnTo>
                  <a:lnTo>
                    <a:pt x="1304162" y="1053973"/>
                  </a:lnTo>
                  <a:lnTo>
                    <a:pt x="1365503" y="1053973"/>
                  </a:lnTo>
                  <a:lnTo>
                    <a:pt x="1365503" y="736345"/>
                  </a:lnTo>
                  <a:close/>
                </a:path>
                <a:path w="1395730" h="3521709">
                  <a:moveTo>
                    <a:pt x="1395602" y="676148"/>
                  </a:moveTo>
                  <a:lnTo>
                    <a:pt x="837310" y="676148"/>
                  </a:lnTo>
                  <a:lnTo>
                    <a:pt x="834860" y="692483"/>
                  </a:lnTo>
                  <a:lnTo>
                    <a:pt x="832850" y="707580"/>
                  </a:lnTo>
                  <a:lnTo>
                    <a:pt x="831292" y="722010"/>
                  </a:lnTo>
                  <a:lnTo>
                    <a:pt x="830198" y="736345"/>
                  </a:lnTo>
                  <a:lnTo>
                    <a:pt x="1395602" y="736345"/>
                  </a:lnTo>
                  <a:lnTo>
                    <a:pt x="1395602" y="676148"/>
                  </a:lnTo>
                  <a:close/>
                </a:path>
                <a:path w="1395730" h="3521709">
                  <a:moveTo>
                    <a:pt x="1395602" y="299592"/>
                  </a:moveTo>
                  <a:lnTo>
                    <a:pt x="996187" y="299592"/>
                  </a:lnTo>
                  <a:lnTo>
                    <a:pt x="977685" y="324211"/>
                  </a:lnTo>
                  <a:lnTo>
                    <a:pt x="960088" y="349376"/>
                  </a:lnTo>
                  <a:lnTo>
                    <a:pt x="943395" y="375209"/>
                  </a:lnTo>
                  <a:lnTo>
                    <a:pt x="927607" y="401827"/>
                  </a:lnTo>
                  <a:lnTo>
                    <a:pt x="927607" y="676148"/>
                  </a:lnTo>
                  <a:lnTo>
                    <a:pt x="987805" y="676148"/>
                  </a:lnTo>
                  <a:lnTo>
                    <a:pt x="987805" y="359790"/>
                  </a:lnTo>
                  <a:lnTo>
                    <a:pt x="1395602" y="359790"/>
                  </a:lnTo>
                  <a:lnTo>
                    <a:pt x="1395602" y="299592"/>
                  </a:lnTo>
                  <a:close/>
                </a:path>
                <a:path w="1395730" h="3521709">
                  <a:moveTo>
                    <a:pt x="1365503" y="359790"/>
                  </a:moveTo>
                  <a:lnTo>
                    <a:pt x="1304162" y="359790"/>
                  </a:lnTo>
                  <a:lnTo>
                    <a:pt x="1304162" y="676148"/>
                  </a:lnTo>
                  <a:lnTo>
                    <a:pt x="1365503" y="676148"/>
                  </a:lnTo>
                  <a:lnTo>
                    <a:pt x="1365503" y="359790"/>
                  </a:lnTo>
                  <a:close/>
                </a:path>
                <a:path w="1395730" h="3521709">
                  <a:moveTo>
                    <a:pt x="1365503" y="0"/>
                  </a:moveTo>
                  <a:lnTo>
                    <a:pt x="1350186" y="8314"/>
                  </a:lnTo>
                  <a:lnTo>
                    <a:pt x="1334976" y="16986"/>
                  </a:lnTo>
                  <a:lnTo>
                    <a:pt x="1319980" y="25896"/>
                  </a:lnTo>
                  <a:lnTo>
                    <a:pt x="1305305" y="34925"/>
                  </a:lnTo>
                  <a:lnTo>
                    <a:pt x="1305305" y="299592"/>
                  </a:lnTo>
                  <a:lnTo>
                    <a:pt x="1365503" y="299592"/>
                  </a:lnTo>
                  <a:lnTo>
                    <a:pt x="1365503" y="0"/>
                  </a:lnTo>
                  <a:close/>
                </a:path>
              </a:pathLst>
            </a:custGeom>
            <a:solidFill>
              <a:srgbClr val="452566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61411" y="2375535"/>
              <a:ext cx="11246612" cy="55006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81599" y="6438836"/>
              <a:ext cx="1263002" cy="11311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91799" y="5195316"/>
              <a:ext cx="4572761" cy="29651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67799" y="6515036"/>
              <a:ext cx="1263002" cy="1131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6775" y="142240"/>
            <a:ext cx="11356848" cy="5874512"/>
            <a:chOff x="550163" y="213359"/>
            <a:chExt cx="17035272" cy="881176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1261871"/>
              <a:ext cx="17035272" cy="7763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147" y="3688333"/>
              <a:ext cx="238632" cy="2372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2418" y="3972051"/>
              <a:ext cx="239902" cy="2359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3595" y="3688333"/>
              <a:ext cx="238505" cy="237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3595" y="3970781"/>
              <a:ext cx="238505" cy="2372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234543" y="3755136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80" h="132079">
                  <a:moveTo>
                    <a:pt x="105918" y="0"/>
                  </a:moveTo>
                  <a:lnTo>
                    <a:pt x="0" y="106045"/>
                  </a:lnTo>
                  <a:lnTo>
                    <a:pt x="27051" y="131953"/>
                  </a:lnTo>
                  <a:lnTo>
                    <a:pt x="131826" y="25908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9140" y="3713480"/>
              <a:ext cx="235076" cy="2339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83819" y="3804412"/>
              <a:ext cx="334010" cy="334645"/>
            </a:xfrm>
            <a:custGeom>
              <a:avLst/>
              <a:gdLst/>
              <a:ahLst/>
              <a:cxnLst/>
              <a:rect l="l" t="t" r="r" b="b"/>
              <a:pathLst>
                <a:path w="334009" h="334645">
                  <a:moveTo>
                    <a:pt x="104775" y="0"/>
                  </a:moveTo>
                  <a:lnTo>
                    <a:pt x="0" y="104775"/>
                  </a:lnTo>
                  <a:lnTo>
                    <a:pt x="229234" y="334137"/>
                  </a:lnTo>
                  <a:lnTo>
                    <a:pt x="334009" y="22936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374" y="4062094"/>
              <a:ext cx="134752" cy="1342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1648" y="3959732"/>
              <a:ext cx="233902" cy="233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647" y="3700271"/>
              <a:ext cx="138715" cy="1374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3791" y="3831970"/>
              <a:ext cx="144589" cy="1446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44340" y="3670807"/>
              <a:ext cx="3497579" cy="554990"/>
            </a:xfrm>
            <a:custGeom>
              <a:avLst/>
              <a:gdLst/>
              <a:ahLst/>
              <a:cxnLst/>
              <a:rect l="l" t="t" r="r" b="b"/>
              <a:pathLst>
                <a:path w="3497579" h="554989">
                  <a:moveTo>
                    <a:pt x="436245" y="321310"/>
                  </a:moveTo>
                  <a:lnTo>
                    <a:pt x="433374" y="316064"/>
                  </a:lnTo>
                  <a:lnTo>
                    <a:pt x="428980" y="311188"/>
                  </a:lnTo>
                  <a:lnTo>
                    <a:pt x="423037" y="307594"/>
                  </a:lnTo>
                  <a:lnTo>
                    <a:pt x="415544" y="306197"/>
                  </a:lnTo>
                  <a:lnTo>
                    <a:pt x="296799" y="306197"/>
                  </a:lnTo>
                  <a:lnTo>
                    <a:pt x="288544" y="314452"/>
                  </a:lnTo>
                  <a:lnTo>
                    <a:pt x="288544" y="333756"/>
                  </a:lnTo>
                  <a:lnTo>
                    <a:pt x="296799" y="340614"/>
                  </a:lnTo>
                  <a:lnTo>
                    <a:pt x="343789" y="340614"/>
                  </a:lnTo>
                  <a:lnTo>
                    <a:pt x="326821" y="363829"/>
                  </a:lnTo>
                  <a:lnTo>
                    <a:pt x="305308" y="383273"/>
                  </a:lnTo>
                  <a:lnTo>
                    <a:pt x="279882" y="398322"/>
                  </a:lnTo>
                  <a:lnTo>
                    <a:pt x="251206" y="408305"/>
                  </a:lnTo>
                  <a:lnTo>
                    <a:pt x="251206" y="393065"/>
                  </a:lnTo>
                  <a:lnTo>
                    <a:pt x="248170" y="377952"/>
                  </a:lnTo>
                  <a:lnTo>
                    <a:pt x="247091" y="372643"/>
                  </a:lnTo>
                  <a:lnTo>
                    <a:pt x="235902" y="355815"/>
                  </a:lnTo>
                  <a:lnTo>
                    <a:pt x="219265" y="344157"/>
                  </a:lnTo>
                  <a:lnTo>
                    <a:pt x="216789" y="343560"/>
                  </a:lnTo>
                  <a:lnTo>
                    <a:pt x="216789" y="397256"/>
                  </a:lnTo>
                  <a:lnTo>
                    <a:pt x="215392" y="405511"/>
                  </a:lnTo>
                  <a:lnTo>
                    <a:pt x="208407" y="415163"/>
                  </a:lnTo>
                  <a:lnTo>
                    <a:pt x="198882" y="415163"/>
                  </a:lnTo>
                  <a:lnTo>
                    <a:pt x="191173" y="413537"/>
                  </a:lnTo>
                  <a:lnTo>
                    <a:pt x="185013" y="409308"/>
                  </a:lnTo>
                  <a:lnTo>
                    <a:pt x="180924" y="403542"/>
                  </a:lnTo>
                  <a:lnTo>
                    <a:pt x="179451" y="397256"/>
                  </a:lnTo>
                  <a:lnTo>
                    <a:pt x="180619" y="391668"/>
                  </a:lnTo>
                  <a:lnTo>
                    <a:pt x="180924" y="390169"/>
                  </a:lnTo>
                  <a:lnTo>
                    <a:pt x="185013" y="383997"/>
                  </a:lnTo>
                  <a:lnTo>
                    <a:pt x="191173" y="379615"/>
                  </a:lnTo>
                  <a:lnTo>
                    <a:pt x="198882" y="377952"/>
                  </a:lnTo>
                  <a:lnTo>
                    <a:pt x="205689" y="379615"/>
                  </a:lnTo>
                  <a:lnTo>
                    <a:pt x="211404" y="383997"/>
                  </a:lnTo>
                  <a:lnTo>
                    <a:pt x="215328" y="390169"/>
                  </a:lnTo>
                  <a:lnTo>
                    <a:pt x="216789" y="397256"/>
                  </a:lnTo>
                  <a:lnTo>
                    <a:pt x="216789" y="343560"/>
                  </a:lnTo>
                  <a:lnTo>
                    <a:pt x="198882" y="339217"/>
                  </a:lnTo>
                  <a:lnTo>
                    <a:pt x="177609" y="343344"/>
                  </a:lnTo>
                  <a:lnTo>
                    <a:pt x="160528" y="354584"/>
                  </a:lnTo>
                  <a:lnTo>
                    <a:pt x="149161" y="371259"/>
                  </a:lnTo>
                  <a:lnTo>
                    <a:pt x="145034" y="391668"/>
                  </a:lnTo>
                  <a:lnTo>
                    <a:pt x="115519" y="369176"/>
                  </a:lnTo>
                  <a:lnTo>
                    <a:pt x="92341" y="339775"/>
                  </a:lnTo>
                  <a:lnTo>
                    <a:pt x="77177" y="304927"/>
                  </a:lnTo>
                  <a:lnTo>
                    <a:pt x="71755" y="266065"/>
                  </a:lnTo>
                  <a:lnTo>
                    <a:pt x="73990" y="241185"/>
                  </a:lnTo>
                  <a:lnTo>
                    <a:pt x="80391" y="218274"/>
                  </a:lnTo>
                  <a:lnTo>
                    <a:pt x="90398" y="197192"/>
                  </a:lnTo>
                  <a:lnTo>
                    <a:pt x="103505" y="177800"/>
                  </a:lnTo>
                  <a:lnTo>
                    <a:pt x="154686" y="230251"/>
                  </a:lnTo>
                  <a:lnTo>
                    <a:pt x="207810" y="177800"/>
                  </a:lnTo>
                  <a:lnTo>
                    <a:pt x="254000" y="132207"/>
                  </a:lnTo>
                  <a:lnTo>
                    <a:pt x="123571" y="1778"/>
                  </a:lnTo>
                  <a:lnTo>
                    <a:pt x="119126" y="0"/>
                  </a:lnTo>
                  <a:lnTo>
                    <a:pt x="110109" y="0"/>
                  </a:lnTo>
                  <a:lnTo>
                    <a:pt x="105664" y="1778"/>
                  </a:lnTo>
                  <a:lnTo>
                    <a:pt x="29083" y="78371"/>
                  </a:lnTo>
                  <a:lnTo>
                    <a:pt x="25146" y="84366"/>
                  </a:lnTo>
                  <a:lnTo>
                    <a:pt x="23837" y="91287"/>
                  </a:lnTo>
                  <a:lnTo>
                    <a:pt x="25146" y="97980"/>
                  </a:lnTo>
                  <a:lnTo>
                    <a:pt x="29083" y="103251"/>
                  </a:lnTo>
                  <a:lnTo>
                    <a:pt x="77343" y="151511"/>
                  </a:lnTo>
                  <a:lnTo>
                    <a:pt x="59829" y="176796"/>
                  </a:lnTo>
                  <a:lnTo>
                    <a:pt x="46824" y="204647"/>
                  </a:lnTo>
                  <a:lnTo>
                    <a:pt x="38722" y="234581"/>
                  </a:lnTo>
                  <a:lnTo>
                    <a:pt x="35941" y="266065"/>
                  </a:lnTo>
                  <a:lnTo>
                    <a:pt x="44056" y="319519"/>
                  </a:lnTo>
                  <a:lnTo>
                    <a:pt x="66675" y="366496"/>
                  </a:lnTo>
                  <a:lnTo>
                    <a:pt x="101193" y="404660"/>
                  </a:lnTo>
                  <a:lnTo>
                    <a:pt x="145034" y="431673"/>
                  </a:lnTo>
                  <a:lnTo>
                    <a:pt x="145034" y="446913"/>
                  </a:lnTo>
                  <a:lnTo>
                    <a:pt x="53848" y="446913"/>
                  </a:lnTo>
                  <a:lnTo>
                    <a:pt x="32626" y="451256"/>
                  </a:lnTo>
                  <a:lnTo>
                    <a:pt x="15532" y="462991"/>
                  </a:lnTo>
                  <a:lnTo>
                    <a:pt x="4140" y="480136"/>
                  </a:lnTo>
                  <a:lnTo>
                    <a:pt x="0" y="500761"/>
                  </a:lnTo>
                  <a:lnTo>
                    <a:pt x="0" y="536702"/>
                  </a:lnTo>
                  <a:lnTo>
                    <a:pt x="1346" y="543572"/>
                  </a:lnTo>
                  <a:lnTo>
                    <a:pt x="1460" y="544169"/>
                  </a:lnTo>
                  <a:lnTo>
                    <a:pt x="5499" y="549808"/>
                  </a:lnTo>
                  <a:lnTo>
                    <a:pt x="11620" y="553377"/>
                  </a:lnTo>
                  <a:lnTo>
                    <a:pt x="19304" y="554609"/>
                  </a:lnTo>
                  <a:lnTo>
                    <a:pt x="381000" y="554609"/>
                  </a:lnTo>
                  <a:lnTo>
                    <a:pt x="388696" y="553173"/>
                  </a:lnTo>
                  <a:lnTo>
                    <a:pt x="394855" y="549275"/>
                  </a:lnTo>
                  <a:lnTo>
                    <a:pt x="398945" y="543572"/>
                  </a:lnTo>
                  <a:lnTo>
                    <a:pt x="400431" y="536702"/>
                  </a:lnTo>
                  <a:lnTo>
                    <a:pt x="400431" y="500761"/>
                  </a:lnTo>
                  <a:lnTo>
                    <a:pt x="396062" y="480136"/>
                  </a:lnTo>
                  <a:lnTo>
                    <a:pt x="384175" y="462991"/>
                  </a:lnTo>
                  <a:lnTo>
                    <a:pt x="366560" y="451256"/>
                  </a:lnTo>
                  <a:lnTo>
                    <a:pt x="345059" y="446913"/>
                  </a:lnTo>
                  <a:lnTo>
                    <a:pt x="254000" y="446913"/>
                  </a:lnTo>
                  <a:lnTo>
                    <a:pt x="254000" y="444119"/>
                  </a:lnTo>
                  <a:lnTo>
                    <a:pt x="295478" y="429856"/>
                  </a:lnTo>
                  <a:lnTo>
                    <a:pt x="318630" y="415163"/>
                  </a:lnTo>
                  <a:lnTo>
                    <a:pt x="329438" y="408305"/>
                  </a:lnTo>
                  <a:lnTo>
                    <a:pt x="332016" y="406679"/>
                  </a:lnTo>
                  <a:lnTo>
                    <a:pt x="362343" y="375996"/>
                  </a:lnTo>
                  <a:lnTo>
                    <a:pt x="385191" y="339217"/>
                  </a:lnTo>
                  <a:lnTo>
                    <a:pt x="416941" y="339217"/>
                  </a:lnTo>
                  <a:lnTo>
                    <a:pt x="424611" y="337591"/>
                  </a:lnTo>
                  <a:lnTo>
                    <a:pt x="430733" y="333362"/>
                  </a:lnTo>
                  <a:lnTo>
                    <a:pt x="434771" y="327596"/>
                  </a:lnTo>
                  <a:lnTo>
                    <a:pt x="436245" y="321310"/>
                  </a:lnTo>
                  <a:close/>
                </a:path>
                <a:path w="3497579" h="554989">
                  <a:moveTo>
                    <a:pt x="3497580" y="235839"/>
                  </a:moveTo>
                  <a:lnTo>
                    <a:pt x="3493922" y="200660"/>
                  </a:lnTo>
                  <a:lnTo>
                    <a:pt x="3493287" y="194475"/>
                  </a:lnTo>
                  <a:lnTo>
                    <a:pt x="3480905" y="155549"/>
                  </a:lnTo>
                  <a:lnTo>
                    <a:pt x="3461181" y="119710"/>
                  </a:lnTo>
                  <a:lnTo>
                    <a:pt x="3434842" y="87617"/>
                  </a:lnTo>
                  <a:lnTo>
                    <a:pt x="3402622" y="59905"/>
                  </a:lnTo>
                  <a:lnTo>
                    <a:pt x="3371723" y="41148"/>
                  </a:lnTo>
                  <a:lnTo>
                    <a:pt x="3371723" y="235839"/>
                  </a:lnTo>
                  <a:lnTo>
                    <a:pt x="3369081" y="249910"/>
                  </a:lnTo>
                  <a:lnTo>
                    <a:pt x="3361740" y="261048"/>
                  </a:lnTo>
                  <a:lnTo>
                    <a:pt x="3350603" y="268389"/>
                  </a:lnTo>
                  <a:lnTo>
                    <a:pt x="3336544" y="271018"/>
                  </a:lnTo>
                  <a:lnTo>
                    <a:pt x="3322269" y="268389"/>
                  </a:lnTo>
                  <a:lnTo>
                    <a:pt x="3310699" y="261048"/>
                  </a:lnTo>
                  <a:lnTo>
                    <a:pt x="3302927" y="249910"/>
                  </a:lnTo>
                  <a:lnTo>
                    <a:pt x="3300095" y="235839"/>
                  </a:lnTo>
                  <a:lnTo>
                    <a:pt x="3302927" y="221780"/>
                  </a:lnTo>
                  <a:lnTo>
                    <a:pt x="3310699" y="210629"/>
                  </a:lnTo>
                  <a:lnTo>
                    <a:pt x="3322269" y="203301"/>
                  </a:lnTo>
                  <a:lnTo>
                    <a:pt x="3336544" y="200660"/>
                  </a:lnTo>
                  <a:lnTo>
                    <a:pt x="3350603" y="203301"/>
                  </a:lnTo>
                  <a:lnTo>
                    <a:pt x="3361753" y="210629"/>
                  </a:lnTo>
                  <a:lnTo>
                    <a:pt x="3369081" y="221780"/>
                  </a:lnTo>
                  <a:lnTo>
                    <a:pt x="3371723" y="235839"/>
                  </a:lnTo>
                  <a:lnTo>
                    <a:pt x="3371723" y="41148"/>
                  </a:lnTo>
                  <a:lnTo>
                    <a:pt x="3365271" y="37223"/>
                  </a:lnTo>
                  <a:lnTo>
                    <a:pt x="3323513" y="20231"/>
                  </a:lnTo>
                  <a:lnTo>
                    <a:pt x="3278086" y="9550"/>
                  </a:lnTo>
                  <a:lnTo>
                    <a:pt x="3264916" y="8547"/>
                  </a:lnTo>
                  <a:lnTo>
                    <a:pt x="3264916" y="235839"/>
                  </a:lnTo>
                  <a:lnTo>
                    <a:pt x="3262249" y="249910"/>
                  </a:lnTo>
                  <a:lnTo>
                    <a:pt x="3254895" y="261048"/>
                  </a:lnTo>
                  <a:lnTo>
                    <a:pt x="3243745" y="268389"/>
                  </a:lnTo>
                  <a:lnTo>
                    <a:pt x="3229737" y="271018"/>
                  </a:lnTo>
                  <a:lnTo>
                    <a:pt x="3215665" y="268389"/>
                  </a:lnTo>
                  <a:lnTo>
                    <a:pt x="3204527" y="261048"/>
                  </a:lnTo>
                  <a:lnTo>
                    <a:pt x="3197187" y="249910"/>
                  </a:lnTo>
                  <a:lnTo>
                    <a:pt x="3194558" y="235839"/>
                  </a:lnTo>
                  <a:lnTo>
                    <a:pt x="3197187" y="221780"/>
                  </a:lnTo>
                  <a:lnTo>
                    <a:pt x="3204527" y="210629"/>
                  </a:lnTo>
                  <a:lnTo>
                    <a:pt x="3215665" y="203301"/>
                  </a:lnTo>
                  <a:lnTo>
                    <a:pt x="3229737" y="200660"/>
                  </a:lnTo>
                  <a:lnTo>
                    <a:pt x="3243745" y="203301"/>
                  </a:lnTo>
                  <a:lnTo>
                    <a:pt x="3254895" y="210629"/>
                  </a:lnTo>
                  <a:lnTo>
                    <a:pt x="3262249" y="221780"/>
                  </a:lnTo>
                  <a:lnTo>
                    <a:pt x="3264916" y="235839"/>
                  </a:lnTo>
                  <a:lnTo>
                    <a:pt x="3264916" y="8547"/>
                  </a:lnTo>
                  <a:lnTo>
                    <a:pt x="3229737" y="5842"/>
                  </a:lnTo>
                  <a:lnTo>
                    <a:pt x="3181705" y="9550"/>
                  </a:lnTo>
                  <a:lnTo>
                    <a:pt x="3159379" y="14833"/>
                  </a:lnTo>
                  <a:lnTo>
                    <a:pt x="3159379" y="235839"/>
                  </a:lnTo>
                  <a:lnTo>
                    <a:pt x="3156521" y="249910"/>
                  </a:lnTo>
                  <a:lnTo>
                    <a:pt x="3148698" y="261048"/>
                  </a:lnTo>
                  <a:lnTo>
                    <a:pt x="3137077" y="268389"/>
                  </a:lnTo>
                  <a:lnTo>
                    <a:pt x="3122803" y="271018"/>
                  </a:lnTo>
                  <a:lnTo>
                    <a:pt x="3108731" y="268389"/>
                  </a:lnTo>
                  <a:lnTo>
                    <a:pt x="3097593" y="261048"/>
                  </a:lnTo>
                  <a:lnTo>
                    <a:pt x="3090253" y="249910"/>
                  </a:lnTo>
                  <a:lnTo>
                    <a:pt x="3087624" y="235839"/>
                  </a:lnTo>
                  <a:lnTo>
                    <a:pt x="3090253" y="221780"/>
                  </a:lnTo>
                  <a:lnTo>
                    <a:pt x="3097593" y="210629"/>
                  </a:lnTo>
                  <a:lnTo>
                    <a:pt x="3108731" y="203301"/>
                  </a:lnTo>
                  <a:lnTo>
                    <a:pt x="3122803" y="200660"/>
                  </a:lnTo>
                  <a:lnTo>
                    <a:pt x="3137090" y="203301"/>
                  </a:lnTo>
                  <a:lnTo>
                    <a:pt x="3148711" y="210629"/>
                  </a:lnTo>
                  <a:lnTo>
                    <a:pt x="3156521" y="221780"/>
                  </a:lnTo>
                  <a:lnTo>
                    <a:pt x="3159379" y="235839"/>
                  </a:lnTo>
                  <a:lnTo>
                    <a:pt x="3159379" y="14833"/>
                  </a:lnTo>
                  <a:lnTo>
                    <a:pt x="3094761" y="37223"/>
                  </a:lnTo>
                  <a:lnTo>
                    <a:pt x="3057360" y="59905"/>
                  </a:lnTo>
                  <a:lnTo>
                    <a:pt x="3025038" y="87617"/>
                  </a:lnTo>
                  <a:lnTo>
                    <a:pt x="2998559" y="119710"/>
                  </a:lnTo>
                  <a:lnTo>
                    <a:pt x="2978696" y="155549"/>
                  </a:lnTo>
                  <a:lnTo>
                    <a:pt x="2966224" y="194475"/>
                  </a:lnTo>
                  <a:lnTo>
                    <a:pt x="2961894" y="235839"/>
                  </a:lnTo>
                  <a:lnTo>
                    <a:pt x="2968726" y="287591"/>
                  </a:lnTo>
                  <a:lnTo>
                    <a:pt x="2988094" y="334911"/>
                  </a:lnTo>
                  <a:lnTo>
                    <a:pt x="3018231" y="376631"/>
                  </a:lnTo>
                  <a:lnTo>
                    <a:pt x="3057410" y="411607"/>
                  </a:lnTo>
                  <a:lnTo>
                    <a:pt x="3103880" y="438658"/>
                  </a:lnTo>
                  <a:lnTo>
                    <a:pt x="3103880" y="541909"/>
                  </a:lnTo>
                  <a:lnTo>
                    <a:pt x="3112262" y="548767"/>
                  </a:lnTo>
                  <a:lnTo>
                    <a:pt x="3125978" y="548767"/>
                  </a:lnTo>
                  <a:lnTo>
                    <a:pt x="3130931" y="546989"/>
                  </a:lnTo>
                  <a:lnTo>
                    <a:pt x="3134995" y="542798"/>
                  </a:lnTo>
                  <a:lnTo>
                    <a:pt x="3202686" y="464439"/>
                  </a:lnTo>
                  <a:lnTo>
                    <a:pt x="3208820" y="464667"/>
                  </a:lnTo>
                  <a:lnTo>
                    <a:pt x="3222091" y="465620"/>
                  </a:lnTo>
                  <a:lnTo>
                    <a:pt x="3229737" y="465836"/>
                  </a:lnTo>
                  <a:lnTo>
                    <a:pt x="3247936" y="464439"/>
                  </a:lnTo>
                  <a:lnTo>
                    <a:pt x="3277387" y="462191"/>
                  </a:lnTo>
                  <a:lnTo>
                    <a:pt x="3322434" y="451624"/>
                  </a:lnTo>
                  <a:lnTo>
                    <a:pt x="3364077" y="434771"/>
                  </a:lnTo>
                  <a:lnTo>
                    <a:pt x="3401530" y="412242"/>
                  </a:lnTo>
                  <a:lnTo>
                    <a:pt x="3433965" y="384644"/>
                  </a:lnTo>
                  <a:lnTo>
                    <a:pt x="3460585" y="352590"/>
                  </a:lnTo>
                  <a:lnTo>
                    <a:pt x="3480600" y="316699"/>
                  </a:lnTo>
                  <a:lnTo>
                    <a:pt x="3493198" y="277583"/>
                  </a:lnTo>
                  <a:lnTo>
                    <a:pt x="3493884" y="271018"/>
                  </a:lnTo>
                  <a:lnTo>
                    <a:pt x="3497580" y="235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207" y="213359"/>
              <a:ext cx="4873752" cy="21000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6662" y="360234"/>
              <a:ext cx="3395472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785" y="390849"/>
            <a:ext cx="7223415" cy="513816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948737">
              <a:lnSpc>
                <a:spcPct val="100000"/>
              </a:lnSpc>
              <a:spcBef>
                <a:spcPts val="67"/>
              </a:spcBef>
            </a:pPr>
            <a:r>
              <a:rPr sz="3200" spc="-7" dirty="0"/>
              <a:t>POSITION</a:t>
            </a:r>
            <a:endParaRPr sz="3200" dirty="0"/>
          </a:p>
        </p:txBody>
      </p:sp>
      <p:sp>
        <p:nvSpPr>
          <p:cNvPr id="20" name="object 20"/>
          <p:cNvSpPr txBox="1"/>
          <p:nvPr/>
        </p:nvSpPr>
        <p:spPr>
          <a:xfrm>
            <a:off x="1177205" y="1634998"/>
            <a:ext cx="9243060" cy="18139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0961" marR="3387" indent="-342917">
              <a:spcBef>
                <a:spcPts val="67"/>
              </a:spcBef>
              <a:buFont typeface="Wingdings"/>
              <a:buChar char=""/>
              <a:tabLst>
                <a:tab pos="351808" algn="l"/>
              </a:tabLst>
            </a:pPr>
            <a:r>
              <a:rPr sz="2933" dirty="0">
                <a:latin typeface="Calibri"/>
                <a:cs typeface="Calibri"/>
              </a:rPr>
              <a:t>A</a:t>
            </a:r>
            <a:r>
              <a:rPr sz="2933" spc="-4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measure</a:t>
            </a:r>
            <a:r>
              <a:rPr sz="2933" spc="-6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of</a:t>
            </a:r>
            <a:r>
              <a:rPr sz="2933" spc="-4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position</a:t>
            </a:r>
            <a:r>
              <a:rPr sz="2933" spc="-5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determines</a:t>
            </a:r>
            <a:r>
              <a:rPr sz="2933" spc="-6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the</a:t>
            </a:r>
            <a:r>
              <a:rPr sz="2933" spc="-4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position</a:t>
            </a:r>
            <a:r>
              <a:rPr sz="2933" spc="-4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of</a:t>
            </a:r>
            <a:r>
              <a:rPr sz="2933" spc="-5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a</a:t>
            </a:r>
            <a:r>
              <a:rPr sz="2933" spc="-47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single 	</a:t>
            </a:r>
            <a:r>
              <a:rPr sz="2933" dirty="0">
                <a:latin typeface="Calibri"/>
                <a:cs typeface="Calibri"/>
              </a:rPr>
              <a:t>value</a:t>
            </a:r>
            <a:r>
              <a:rPr sz="2933" spc="-6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in</a:t>
            </a:r>
            <a:r>
              <a:rPr sz="2933" spc="-70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relation</a:t>
            </a:r>
            <a:r>
              <a:rPr sz="2933" spc="-6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to</a:t>
            </a:r>
            <a:r>
              <a:rPr sz="2933" spc="-6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other</a:t>
            </a:r>
            <a:r>
              <a:rPr sz="2933" spc="-6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values.</a:t>
            </a:r>
            <a:r>
              <a:rPr sz="2933" spc="-76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There</a:t>
            </a:r>
            <a:r>
              <a:rPr sz="2933" spc="-6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are</a:t>
            </a:r>
            <a:r>
              <a:rPr sz="2933" spc="-6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many</a:t>
            </a:r>
            <a:r>
              <a:rPr sz="2933" spc="-63" dirty="0">
                <a:latin typeface="Calibri"/>
                <a:cs typeface="Calibri"/>
              </a:rPr>
              <a:t> </a:t>
            </a:r>
            <a:r>
              <a:rPr sz="2933" spc="-7" dirty="0">
                <a:latin typeface="Calibri"/>
                <a:cs typeface="Calibri"/>
              </a:rPr>
              <a:t>measures 	</a:t>
            </a:r>
            <a:r>
              <a:rPr sz="2933" dirty="0">
                <a:latin typeface="Calibri"/>
                <a:cs typeface="Calibri"/>
              </a:rPr>
              <a:t>of</a:t>
            </a:r>
            <a:r>
              <a:rPr sz="2933" spc="-6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position;</a:t>
            </a:r>
            <a:r>
              <a:rPr sz="2933" spc="-60" dirty="0">
                <a:latin typeface="Calibri"/>
                <a:cs typeface="Calibri"/>
              </a:rPr>
              <a:t> </a:t>
            </a:r>
            <a:r>
              <a:rPr sz="2933" spc="-37" dirty="0">
                <a:latin typeface="Calibri"/>
                <a:cs typeface="Calibri"/>
              </a:rPr>
              <a:t>however,</a:t>
            </a:r>
            <a:r>
              <a:rPr sz="2933" spc="-7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only</a:t>
            </a:r>
            <a:r>
              <a:rPr sz="2933" spc="-67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quartiles</a:t>
            </a:r>
            <a:r>
              <a:rPr sz="2933" spc="-6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is</a:t>
            </a:r>
            <a:r>
              <a:rPr sz="2933" spc="-50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discussed</a:t>
            </a:r>
            <a:r>
              <a:rPr sz="2933" spc="-73" dirty="0">
                <a:latin typeface="Calibri"/>
                <a:cs typeface="Calibri"/>
              </a:rPr>
              <a:t> </a:t>
            </a:r>
            <a:r>
              <a:rPr sz="2933" dirty="0">
                <a:latin typeface="Calibri"/>
                <a:cs typeface="Calibri"/>
              </a:rPr>
              <a:t>in</a:t>
            </a:r>
            <a:r>
              <a:rPr sz="2933" spc="-67" dirty="0">
                <a:latin typeface="Calibri"/>
                <a:cs typeface="Calibri"/>
              </a:rPr>
              <a:t> </a:t>
            </a:r>
            <a:r>
              <a:rPr sz="2933" spc="-13" dirty="0">
                <a:latin typeface="Calibri"/>
                <a:cs typeface="Calibri"/>
              </a:rPr>
              <a:t>this 	</a:t>
            </a:r>
            <a:r>
              <a:rPr sz="2933" spc="-7" dirty="0">
                <a:latin typeface="Calibri"/>
                <a:cs typeface="Calibri"/>
              </a:rPr>
              <a:t>section.</a:t>
            </a:r>
            <a:endParaRPr sz="29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424" y="163575"/>
            <a:ext cx="5409353" cy="2001520"/>
            <a:chOff x="516636" y="245363"/>
            <a:chExt cx="8114030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6" y="245363"/>
              <a:ext cx="8113776" cy="3002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2" y="288035"/>
              <a:ext cx="7903464" cy="10378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504064"/>
            <a:ext cx="7223415" cy="400601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117693">
              <a:lnSpc>
                <a:spcPct val="100000"/>
              </a:lnSpc>
              <a:spcBef>
                <a:spcPts val="63"/>
              </a:spcBef>
            </a:pPr>
            <a:r>
              <a:rPr sz="2467" spc="-13" dirty="0"/>
              <a:t>QUARTILES</a:t>
            </a:r>
            <a:r>
              <a:rPr sz="2467" spc="-73" dirty="0"/>
              <a:t> </a:t>
            </a:r>
            <a:r>
              <a:rPr sz="2467" dirty="0"/>
              <a:t>&amp;</a:t>
            </a:r>
            <a:r>
              <a:rPr sz="2467" spc="-83" dirty="0"/>
              <a:t> </a:t>
            </a:r>
            <a:r>
              <a:rPr sz="2467" spc="-13" dirty="0"/>
              <a:t>INTERQUARTLE</a:t>
            </a:r>
            <a:r>
              <a:rPr sz="2467" spc="-60" dirty="0"/>
              <a:t> </a:t>
            </a:r>
            <a:r>
              <a:rPr sz="2467" spc="-7" dirty="0"/>
              <a:t>RANGE</a:t>
            </a:r>
            <a:endParaRPr sz="2467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775" y="841248"/>
            <a:ext cx="11356848" cy="5175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0420" y="1316567"/>
            <a:ext cx="10219267" cy="185520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0961" marR="3387" indent="-342917">
              <a:spcBef>
                <a:spcPts val="67"/>
              </a:spcBef>
              <a:buFont typeface="Wingdings"/>
              <a:buChar char="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Quartiles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summary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ranked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four 	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parts.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four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parts.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These 	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quartile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(denoted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𝑄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second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quartile 	</a:t>
            </a:r>
            <a:r>
              <a:rPr sz="2400" dirty="0">
                <a:latin typeface="Calibri"/>
                <a:cs typeface="Calibri"/>
              </a:rPr>
              <a:t>(denoted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𝑄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third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quartile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(denoted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𝑄</a:t>
            </a:r>
            <a:r>
              <a:rPr sz="2400" dirty="0">
                <a:latin typeface="Calibri"/>
                <a:cs typeface="Calibri"/>
              </a:rPr>
              <a:t>3.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be 	</a:t>
            </a:r>
            <a:r>
              <a:rPr sz="2400" spc="-7" dirty="0">
                <a:latin typeface="Calibri"/>
                <a:cs typeface="Calibri"/>
              </a:rPr>
              <a:t>ranked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increasing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before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quartiles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8059" y="3327401"/>
            <a:ext cx="8010482" cy="267351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424" y="163575"/>
            <a:ext cx="5409353" cy="2001520"/>
            <a:chOff x="516636" y="245363"/>
            <a:chExt cx="8114030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6" y="245363"/>
              <a:ext cx="8113776" cy="3002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2" y="288035"/>
              <a:ext cx="7903464" cy="10378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504064"/>
            <a:ext cx="7223415" cy="400601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117693">
              <a:lnSpc>
                <a:spcPct val="100000"/>
              </a:lnSpc>
              <a:spcBef>
                <a:spcPts val="63"/>
              </a:spcBef>
            </a:pPr>
            <a:r>
              <a:rPr sz="2467" spc="-13" dirty="0"/>
              <a:t>QUARTILES</a:t>
            </a:r>
            <a:r>
              <a:rPr sz="2467" spc="-73" dirty="0"/>
              <a:t> </a:t>
            </a:r>
            <a:r>
              <a:rPr sz="2467" dirty="0"/>
              <a:t>&amp;</a:t>
            </a:r>
            <a:r>
              <a:rPr sz="2467" spc="-83" dirty="0"/>
              <a:t> </a:t>
            </a:r>
            <a:r>
              <a:rPr sz="2467" spc="-13" dirty="0"/>
              <a:t>INTERQUARTLE</a:t>
            </a:r>
            <a:r>
              <a:rPr sz="2467" spc="-60" dirty="0"/>
              <a:t> </a:t>
            </a:r>
            <a:r>
              <a:rPr sz="2467" spc="-7" dirty="0"/>
              <a:t>RANGE</a:t>
            </a:r>
            <a:endParaRPr sz="2467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775" y="841248"/>
            <a:ext cx="11356848" cy="5175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0420" y="1329436"/>
            <a:ext cx="10560050" cy="368385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0961" marR="346727" indent="-342917">
              <a:spcBef>
                <a:spcPts val="67"/>
              </a:spcBef>
              <a:buFont typeface="Wingdings"/>
              <a:buChar char=""/>
              <a:tabLst>
                <a:tab pos="351808" algn="l"/>
              </a:tabLst>
            </a:pPr>
            <a:r>
              <a:rPr sz="2400" dirty="0">
                <a:latin typeface="Calibri"/>
                <a:cs typeface="Calibri"/>
              </a:rPr>
              <a:t>Quartiles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summary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ranked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spc="-13" dirty="0">
                <a:latin typeface="Calibri"/>
                <a:cs typeface="Calibri"/>
              </a:rPr>
              <a:t>four 	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parts.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divide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set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four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parts.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These 	</a:t>
            </a:r>
            <a:r>
              <a:rPr sz="2400" dirty="0">
                <a:latin typeface="Calibri"/>
                <a:cs typeface="Calibri"/>
              </a:rPr>
              <a:t>three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measures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quartile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(denoted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𝑄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second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quartile 	</a:t>
            </a:r>
            <a:r>
              <a:rPr sz="2400" dirty="0">
                <a:latin typeface="Calibri"/>
                <a:cs typeface="Calibri"/>
              </a:rPr>
              <a:t>(denoted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𝑄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),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third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quartile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(denoted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𝑄</a:t>
            </a:r>
            <a:r>
              <a:rPr sz="2400" dirty="0">
                <a:latin typeface="Calibri"/>
                <a:cs typeface="Calibri"/>
              </a:rPr>
              <a:t>3.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should</a:t>
            </a:r>
            <a:r>
              <a:rPr sz="2400" spc="-17" dirty="0">
                <a:latin typeface="Calibri"/>
                <a:cs typeface="Calibri"/>
              </a:rPr>
              <a:t> be 	</a:t>
            </a:r>
            <a:r>
              <a:rPr sz="2400" spc="-7" dirty="0">
                <a:latin typeface="Calibri"/>
                <a:cs typeface="Calibri"/>
              </a:rPr>
              <a:t>ranked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increasing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order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before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quartiles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6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33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1384" indent="-342917">
              <a:spcBef>
                <a:spcPts val="2880"/>
              </a:spcBef>
              <a:buFont typeface="Wingdings"/>
              <a:buChar char=""/>
              <a:tabLst>
                <a:tab pos="351384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Calculating</a:t>
            </a:r>
            <a:r>
              <a:rPr sz="2400" b="1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libri"/>
                <a:cs typeface="Calibri"/>
              </a:rPr>
              <a:t>Interquartile</a:t>
            </a:r>
            <a:r>
              <a:rPr sz="2400" b="1" spc="-12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libri"/>
                <a:cs typeface="Calibri"/>
              </a:rPr>
              <a:t>Range</a:t>
            </a:r>
            <a:endParaRPr sz="2400">
              <a:latin typeface="Calibri"/>
              <a:cs typeface="Calibri"/>
            </a:endParaRPr>
          </a:p>
          <a:p>
            <a:pPr marL="226071">
              <a:spcBef>
                <a:spcPts val="1417"/>
              </a:spcBef>
            </a:pP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difference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between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third</a:t>
            </a:r>
            <a:r>
              <a:rPr sz="2133" b="1" spc="-5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and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first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quartiles</a:t>
            </a:r>
            <a:r>
              <a:rPr sz="2133" b="1" spc="-5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gives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interquartile</a:t>
            </a:r>
            <a:r>
              <a:rPr sz="2133" b="1" spc="-5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range;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that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spc="-17" dirty="0">
                <a:latin typeface="Calibri"/>
                <a:cs typeface="Calibri"/>
              </a:rPr>
              <a:t>is,</a:t>
            </a:r>
            <a:endParaRPr sz="2133">
              <a:latin typeface="Calibri"/>
              <a:cs typeface="Calibri"/>
            </a:endParaRPr>
          </a:p>
          <a:p>
            <a:pPr marL="2435135">
              <a:spcBef>
                <a:spcPts val="1430"/>
              </a:spcBef>
            </a:pPr>
            <a:r>
              <a:rPr sz="2600" b="1" dirty="0">
                <a:latin typeface="Calibri"/>
                <a:cs typeface="Calibri"/>
              </a:rPr>
              <a:t>IQR</a:t>
            </a:r>
            <a:r>
              <a:rPr sz="2600" b="1" spc="-8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=</a:t>
            </a:r>
            <a:r>
              <a:rPr sz="2600" b="1" spc="-33" dirty="0">
                <a:latin typeface="Calibri"/>
                <a:cs typeface="Calibri"/>
              </a:rPr>
              <a:t> </a:t>
            </a:r>
            <a:r>
              <a:rPr sz="2600" b="1" spc="-7" dirty="0">
                <a:latin typeface="Calibri"/>
                <a:cs typeface="Calibri"/>
              </a:rPr>
              <a:t>Interquartile</a:t>
            </a:r>
            <a:r>
              <a:rPr sz="2600" b="1" spc="-4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range</a:t>
            </a:r>
            <a:r>
              <a:rPr sz="2600" b="1" spc="-4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=</a:t>
            </a:r>
            <a:r>
              <a:rPr sz="2600" b="1" spc="-27" dirty="0">
                <a:latin typeface="Calibri"/>
                <a:cs typeface="Calibri"/>
              </a:rPr>
              <a:t> </a:t>
            </a:r>
            <a:r>
              <a:rPr sz="2600" b="1" spc="-147" dirty="0"/>
              <a:t>𝑄</a:t>
            </a:r>
            <a:r>
              <a:rPr sz="2600" b="1" spc="-147" dirty="0">
                <a:latin typeface="Calibri"/>
                <a:cs typeface="Calibri"/>
              </a:rPr>
              <a:t>3</a:t>
            </a:r>
            <a:r>
              <a:rPr sz="2600" b="1" spc="-1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−</a:t>
            </a:r>
            <a:r>
              <a:rPr sz="2600" b="1" spc="-33" dirty="0">
                <a:latin typeface="Calibri"/>
                <a:cs typeface="Calibri"/>
              </a:rPr>
              <a:t> </a:t>
            </a:r>
            <a:r>
              <a:rPr sz="2600" b="1" spc="-17" dirty="0"/>
              <a:t>𝑄</a:t>
            </a:r>
            <a:r>
              <a:rPr sz="2600" b="1" spc="-17" dirty="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424" y="163575"/>
            <a:ext cx="5409353" cy="2001520"/>
            <a:chOff x="516636" y="245363"/>
            <a:chExt cx="8114030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6" y="245363"/>
              <a:ext cx="8113776" cy="3002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2" y="288035"/>
              <a:ext cx="7903464" cy="10378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504064"/>
            <a:ext cx="7223415" cy="400601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117693">
              <a:lnSpc>
                <a:spcPct val="100000"/>
              </a:lnSpc>
              <a:spcBef>
                <a:spcPts val="63"/>
              </a:spcBef>
            </a:pPr>
            <a:r>
              <a:rPr sz="2467" spc="-13" dirty="0"/>
              <a:t>QUARTILES</a:t>
            </a:r>
            <a:r>
              <a:rPr sz="2467" spc="-73" dirty="0"/>
              <a:t> </a:t>
            </a:r>
            <a:r>
              <a:rPr sz="2467" dirty="0"/>
              <a:t>&amp;</a:t>
            </a:r>
            <a:r>
              <a:rPr sz="2467" spc="-83" dirty="0"/>
              <a:t> </a:t>
            </a:r>
            <a:r>
              <a:rPr sz="2467" spc="-13" dirty="0"/>
              <a:t>INTERQUARTLE</a:t>
            </a:r>
            <a:r>
              <a:rPr sz="2467" spc="-60" dirty="0"/>
              <a:t> </a:t>
            </a:r>
            <a:r>
              <a:rPr sz="2467" spc="-7" dirty="0"/>
              <a:t>RANGE</a:t>
            </a:r>
            <a:endParaRPr sz="2467"/>
          </a:p>
        </p:txBody>
      </p:sp>
      <p:grpSp>
        <p:nvGrpSpPr>
          <p:cNvPr id="7" name="object 7"/>
          <p:cNvGrpSpPr/>
          <p:nvPr/>
        </p:nvGrpSpPr>
        <p:grpSpPr>
          <a:xfrm>
            <a:off x="366775" y="841248"/>
            <a:ext cx="11357187" cy="5175673"/>
            <a:chOff x="550163" y="1261872"/>
            <a:chExt cx="17035780" cy="776350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2149" y="3264535"/>
              <a:ext cx="7962900" cy="572173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93615" y="1019555"/>
            <a:ext cx="9809057" cy="388653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667207" marR="3387" indent="-342917">
              <a:spcBef>
                <a:spcPts val="67"/>
              </a:spcBef>
              <a:buFont typeface="Wingdings"/>
              <a:buChar char=""/>
              <a:tabLst>
                <a:tab pos="668053" algn="l"/>
              </a:tabLst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following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gives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2008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profits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(rounded</a:t>
            </a:r>
            <a:r>
              <a:rPr sz="2400" spc="-7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billions</a:t>
            </a:r>
            <a:r>
              <a:rPr sz="2400" spc="-63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of 	</a:t>
            </a:r>
            <a:r>
              <a:rPr sz="2400" dirty="0">
                <a:latin typeface="Calibri"/>
                <a:cs typeface="Calibri"/>
              </a:rPr>
              <a:t>dollars)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12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companies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selected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" dirty="0">
                <a:latin typeface="Calibri"/>
                <a:cs typeface="Calibri"/>
              </a:rPr>
              <a:t>world.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2353"/>
              </a:spcBef>
            </a:pPr>
            <a:endParaRPr sz="2400">
              <a:latin typeface="Calibri"/>
              <a:cs typeface="Calibri"/>
            </a:endParaRPr>
          </a:p>
          <a:p>
            <a:pPr marL="351808" indent="-343340">
              <a:buFont typeface="Wingdings"/>
              <a:buChar char=""/>
              <a:tabLst>
                <a:tab pos="351808" algn="l"/>
              </a:tabLst>
            </a:pPr>
            <a:r>
              <a:rPr sz="2000" b="1" dirty="0">
                <a:latin typeface="Calibri"/>
                <a:cs typeface="Calibri"/>
              </a:rPr>
              <a:t>(a)</a:t>
            </a:r>
            <a:r>
              <a:rPr sz="2000" b="1" spc="-5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Find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values</a:t>
            </a:r>
            <a:r>
              <a:rPr sz="2000" b="1" spc="-2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three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7" dirty="0">
                <a:latin typeface="Calibri"/>
                <a:cs typeface="Calibri"/>
              </a:rPr>
              <a:t>quartiles.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2360"/>
              </a:spcBef>
              <a:buFont typeface="Wingdings"/>
              <a:buChar char=""/>
            </a:pPr>
            <a:endParaRPr sz="2000">
              <a:latin typeface="Calibri"/>
              <a:cs typeface="Calibri"/>
            </a:endParaRPr>
          </a:p>
          <a:p>
            <a:pPr marL="351808" marR="4154801" indent="-343764">
              <a:buFont typeface="Wingdings"/>
              <a:buChar char=""/>
              <a:tabLst>
                <a:tab pos="351808" algn="l"/>
              </a:tabLst>
            </a:pPr>
            <a:r>
              <a:rPr sz="2000" b="1" dirty="0">
                <a:latin typeface="Calibri"/>
                <a:cs typeface="Calibri"/>
              </a:rPr>
              <a:t>(b)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Where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does</a:t>
            </a:r>
            <a:r>
              <a:rPr sz="2000" b="1" spc="-3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2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2008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profits</a:t>
            </a:r>
            <a:r>
              <a:rPr sz="2000" b="1" spc="-3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4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Merck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&amp;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fall </a:t>
            </a:r>
            <a:r>
              <a:rPr sz="2000" b="1" dirty="0">
                <a:latin typeface="Calibri"/>
                <a:cs typeface="Calibri"/>
              </a:rPr>
              <a:t>in</a:t>
            </a:r>
            <a:r>
              <a:rPr sz="2000" b="1" spc="-4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relation</a:t>
            </a:r>
            <a:r>
              <a:rPr sz="2000" b="1" spc="-3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5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these</a:t>
            </a:r>
            <a:r>
              <a:rPr sz="2000" b="1" spc="-37" dirty="0">
                <a:latin typeface="Calibri"/>
                <a:cs typeface="Calibri"/>
              </a:rPr>
              <a:t> </a:t>
            </a:r>
            <a:r>
              <a:rPr sz="2000" b="1" spc="-7" dirty="0">
                <a:latin typeface="Calibri"/>
                <a:cs typeface="Calibri"/>
              </a:rPr>
              <a:t>quartiles?</a:t>
            </a:r>
            <a:endParaRPr sz="2000">
              <a:latin typeface="Calibri"/>
              <a:cs typeface="Calibri"/>
            </a:endParaRPr>
          </a:p>
          <a:p>
            <a:pPr>
              <a:spcBef>
                <a:spcPts val="2360"/>
              </a:spcBef>
              <a:buFont typeface="Wingdings"/>
              <a:buChar char=""/>
            </a:pPr>
            <a:endParaRPr sz="2000">
              <a:latin typeface="Calibri"/>
              <a:cs typeface="Calibri"/>
            </a:endParaRPr>
          </a:p>
          <a:p>
            <a:pPr marL="351808" indent="-343340">
              <a:buFont typeface="Wingdings"/>
              <a:buChar char=""/>
              <a:tabLst>
                <a:tab pos="351808" algn="l"/>
              </a:tabLst>
            </a:pPr>
            <a:r>
              <a:rPr sz="2000" b="1" dirty="0">
                <a:latin typeface="Calibri"/>
                <a:cs typeface="Calibri"/>
              </a:rPr>
              <a:t>(c)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Find</a:t>
            </a:r>
            <a:r>
              <a:rPr sz="2000" b="1" spc="-37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7" dirty="0">
                <a:latin typeface="Calibri"/>
                <a:cs typeface="Calibri"/>
              </a:rPr>
              <a:t>interquartile</a:t>
            </a:r>
            <a:r>
              <a:rPr sz="2000" b="1" spc="-37" dirty="0">
                <a:latin typeface="Calibri"/>
                <a:cs typeface="Calibri"/>
              </a:rPr>
              <a:t> </a:t>
            </a:r>
            <a:r>
              <a:rPr sz="2000" b="1" spc="-7" dirty="0">
                <a:latin typeface="Calibri"/>
                <a:cs typeface="Calibri"/>
              </a:rPr>
              <a:t>range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424" y="163575"/>
            <a:ext cx="5409353" cy="2001520"/>
            <a:chOff x="516636" y="245363"/>
            <a:chExt cx="8114030" cy="3002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6" y="245363"/>
              <a:ext cx="8113776" cy="30022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2" y="288035"/>
              <a:ext cx="7903464" cy="10378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504064"/>
            <a:ext cx="7223415" cy="400601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117693">
              <a:lnSpc>
                <a:spcPct val="100000"/>
              </a:lnSpc>
              <a:spcBef>
                <a:spcPts val="63"/>
              </a:spcBef>
            </a:pPr>
            <a:r>
              <a:rPr sz="2467" spc="-13" dirty="0"/>
              <a:t>QUARTILES</a:t>
            </a:r>
            <a:r>
              <a:rPr sz="2467" spc="-73" dirty="0"/>
              <a:t> </a:t>
            </a:r>
            <a:r>
              <a:rPr sz="2467" dirty="0"/>
              <a:t>&amp;</a:t>
            </a:r>
            <a:r>
              <a:rPr sz="2467" spc="-83" dirty="0"/>
              <a:t> </a:t>
            </a:r>
            <a:r>
              <a:rPr sz="2467" spc="-13" dirty="0"/>
              <a:t>INTERQUARTLE</a:t>
            </a:r>
            <a:r>
              <a:rPr sz="2467" spc="-60" dirty="0"/>
              <a:t> </a:t>
            </a:r>
            <a:r>
              <a:rPr sz="2467" spc="-7" dirty="0"/>
              <a:t>RANGE</a:t>
            </a:r>
            <a:endParaRPr sz="2467"/>
          </a:p>
        </p:txBody>
      </p:sp>
      <p:grpSp>
        <p:nvGrpSpPr>
          <p:cNvPr id="7" name="object 7"/>
          <p:cNvGrpSpPr/>
          <p:nvPr/>
        </p:nvGrpSpPr>
        <p:grpSpPr>
          <a:xfrm>
            <a:off x="366775" y="841248"/>
            <a:ext cx="11357187" cy="5175673"/>
            <a:chOff x="550163" y="1261872"/>
            <a:chExt cx="17035780" cy="776350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8093" y="2108708"/>
              <a:ext cx="13586333" cy="324434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94799" y="3877141"/>
            <a:ext cx="9661737" cy="73808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467" marR="3387">
              <a:lnSpc>
                <a:spcPct val="100600"/>
              </a:lnSpc>
              <a:spcBef>
                <a:spcPts val="50"/>
              </a:spcBef>
            </a:pPr>
            <a:r>
              <a:rPr sz="2400" dirty="0">
                <a:latin typeface="Calibri"/>
                <a:cs typeface="Calibri"/>
              </a:rPr>
              <a:t>By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looking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$8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billion,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2008</a:t>
            </a:r>
            <a:r>
              <a:rPr sz="2400" spc="-2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profit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Merck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7" dirty="0">
                <a:latin typeface="Calibri"/>
                <a:cs typeface="Calibri"/>
              </a:rPr>
              <a:t>Co,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4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bottom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𝟐𝟓</a:t>
            </a:r>
            <a:r>
              <a:rPr sz="2400" dirty="0">
                <a:latin typeface="Calibri"/>
                <a:cs typeface="Calibri"/>
              </a:rPr>
              <a:t>%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profits</a:t>
            </a:r>
            <a:r>
              <a:rPr sz="2400" spc="-4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2008</a:t>
            </a:r>
            <a:r>
              <a:rPr sz="2400" spc="-33" dirty="0">
                <a:latin typeface="Calibri"/>
                <a:cs typeface="Calibri"/>
              </a:rPr>
              <a:t> 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5215" y="3874093"/>
            <a:ext cx="430107" cy="43943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800" b="1" spc="-17" dirty="0">
                <a:solidFill>
                  <a:srgbClr val="0D0D0D"/>
                </a:solidFill>
                <a:latin typeface="Calibri"/>
                <a:cs typeface="Calibri"/>
              </a:rPr>
              <a:t>(b)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215" y="1666918"/>
            <a:ext cx="414867" cy="43943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800" b="1" spc="-17" dirty="0">
                <a:solidFill>
                  <a:srgbClr val="0D0D0D"/>
                </a:solidFill>
                <a:latin typeface="Calibri"/>
                <a:cs typeface="Calibri"/>
              </a:rPr>
              <a:t>(a)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215" y="5188205"/>
            <a:ext cx="388197" cy="43943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800" b="1" spc="-17" dirty="0">
                <a:latin typeface="Calibri"/>
                <a:cs typeface="Calibri"/>
              </a:rPr>
              <a:t>(c)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9268" y="5244084"/>
            <a:ext cx="7398173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dirty="0">
                <a:latin typeface="Calibri"/>
                <a:cs typeface="Calibri"/>
              </a:rPr>
              <a:t>IQR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2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alibri"/>
                <a:cs typeface="Calibri"/>
              </a:rPr>
              <a:t>Interquartile</a:t>
            </a:r>
            <a:r>
              <a:rPr sz="2400" b="1" spc="-17" dirty="0">
                <a:latin typeface="Calibri"/>
                <a:cs typeface="Calibri"/>
              </a:rPr>
              <a:t> </a:t>
            </a:r>
            <a:r>
              <a:rPr sz="2400" b="1" spc="-7" dirty="0">
                <a:latin typeface="Calibri"/>
                <a:cs typeface="Calibri"/>
              </a:rPr>
              <a:t>range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=</a:t>
            </a:r>
            <a:r>
              <a:rPr sz="2400" b="1" spc="-17" dirty="0">
                <a:latin typeface="Calibri"/>
                <a:cs typeface="Calibri"/>
              </a:rPr>
              <a:t> </a:t>
            </a:r>
            <a:r>
              <a:rPr sz="2400" b="1" spc="-136" dirty="0"/>
              <a:t>𝑄</a:t>
            </a:r>
            <a:r>
              <a:rPr sz="2400" b="1" spc="-136" dirty="0">
                <a:latin typeface="Calibri"/>
                <a:cs typeface="Calibri"/>
              </a:rPr>
              <a:t>3</a:t>
            </a:r>
            <a:r>
              <a:rPr sz="2400" b="1" spc="-17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−</a:t>
            </a:r>
            <a:r>
              <a:rPr sz="2400" b="1" spc="-27" dirty="0">
                <a:latin typeface="Calibri"/>
                <a:cs typeface="Calibri"/>
              </a:rPr>
              <a:t> </a:t>
            </a:r>
            <a:r>
              <a:rPr sz="2400" b="1" spc="-136" dirty="0"/>
              <a:t>𝑄</a:t>
            </a:r>
            <a:r>
              <a:rPr sz="2400" b="1" spc="-136" dirty="0">
                <a:latin typeface="Calibri"/>
                <a:cs typeface="Calibri"/>
              </a:rPr>
              <a:t>1</a:t>
            </a:r>
            <a:r>
              <a:rPr sz="2400" b="1" spc="-1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15.5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−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9.5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$</a:t>
            </a:r>
            <a:r>
              <a:rPr sz="2400" dirty="0">
                <a:latin typeface="Cambria Math"/>
                <a:cs typeface="Cambria Math"/>
              </a:rPr>
              <a:t>𝟔</a:t>
            </a:r>
            <a:r>
              <a:rPr sz="2400" spc="-17" dirty="0">
                <a:latin typeface="Cambria Math"/>
                <a:cs typeface="Cambria Math"/>
              </a:rPr>
              <a:t> </a:t>
            </a:r>
            <a:r>
              <a:rPr sz="2400" spc="-100" dirty="0">
                <a:latin typeface="Calibri"/>
                <a:cs typeface="Calibri"/>
              </a:rPr>
              <a:t>billion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3710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785" y="375225"/>
            <a:ext cx="7223415" cy="529440"/>
          </a:xfrm>
          <a:prstGeom prst="rect">
            <a:avLst/>
          </a:prstGeom>
        </p:spPr>
        <p:txBody>
          <a:bodyPr spcFirstLastPara="1" vert="horz" wrap="square" lIns="0" tIns="105156" rIns="0" bIns="0" rtlCol="0" anchor="b" anchorCtr="0">
            <a:spAutoFit/>
          </a:bodyPr>
          <a:lstStyle/>
          <a:p>
            <a:pPr marL="930533">
              <a:lnSpc>
                <a:spcPct val="100000"/>
              </a:lnSpc>
              <a:spcBef>
                <a:spcPts val="63"/>
              </a:spcBef>
            </a:pPr>
            <a:r>
              <a:rPr sz="2667" spc="-130" dirty="0"/>
              <a:t>DATA</a:t>
            </a:r>
            <a:r>
              <a:rPr sz="2667" spc="-13" dirty="0"/>
              <a:t> </a:t>
            </a:r>
            <a:r>
              <a:rPr sz="2667" spc="-7" dirty="0"/>
              <a:t>TYPES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2069" y="2552572"/>
              <a:ext cx="7517130" cy="5173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5601" y="163576"/>
            <a:ext cx="5222239" cy="2109470"/>
            <a:chOff x="533400" y="245363"/>
            <a:chExt cx="7833359" cy="3164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45363"/>
              <a:ext cx="7833359" cy="316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124" y="347471"/>
              <a:ext cx="1548384" cy="10408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452404"/>
            <a:ext cx="7223415" cy="452261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654083">
              <a:lnSpc>
                <a:spcPct val="100000"/>
              </a:lnSpc>
              <a:spcBef>
                <a:spcPts val="67"/>
              </a:spcBef>
            </a:pPr>
            <a:r>
              <a:rPr sz="2467" dirty="0"/>
              <a:t>BOX</a:t>
            </a:r>
            <a:r>
              <a:rPr sz="2467" spc="-93" dirty="0"/>
              <a:t> </a:t>
            </a:r>
            <a:r>
              <a:rPr spc="-17" dirty="0"/>
              <a:t>-</a:t>
            </a:r>
            <a:r>
              <a:rPr spc="-20" dirty="0"/>
              <a:t>AND-</a:t>
            </a:r>
            <a:r>
              <a:rPr dirty="0"/>
              <a:t>WHISKER</a:t>
            </a:r>
            <a:r>
              <a:rPr spc="-93" dirty="0"/>
              <a:t> </a:t>
            </a:r>
            <a:r>
              <a:rPr spc="-13" dirty="0"/>
              <a:t>PLOT</a:t>
            </a:r>
            <a:endParaRPr sz="2467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775" y="841248"/>
            <a:ext cx="11356848" cy="5175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91286" y="1582809"/>
            <a:ext cx="10545233" cy="17320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plot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shows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center,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spread,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skewness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set.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spc="-17" dirty="0">
                <a:latin typeface="Calibri"/>
                <a:cs typeface="Calibri"/>
              </a:rPr>
              <a:t>is </a:t>
            </a:r>
            <a:r>
              <a:rPr sz="2800" spc="-7" dirty="0">
                <a:latin typeface="Calibri"/>
                <a:cs typeface="Calibri"/>
              </a:rPr>
              <a:t>constructed</a:t>
            </a:r>
            <a:r>
              <a:rPr sz="2800" spc="-6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drawing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box</a:t>
            </a:r>
            <a:r>
              <a:rPr sz="2800" spc="-6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whiskers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median,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spc="-17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quartile,</a:t>
            </a:r>
            <a:r>
              <a:rPr sz="2800" spc="-6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third</a:t>
            </a:r>
            <a:r>
              <a:rPr sz="2800" spc="-6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quartile,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smallest</a:t>
            </a:r>
            <a:r>
              <a:rPr sz="2800" spc="-8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largest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spc="-17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between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lower</a:t>
            </a:r>
            <a:r>
              <a:rPr sz="2800" spc="-6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upper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inner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spc="-7" dirty="0">
                <a:latin typeface="Calibri"/>
                <a:cs typeface="Calibri"/>
              </a:rPr>
              <a:t>fence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1" y="163576"/>
            <a:ext cx="5222239" cy="21092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452404"/>
            <a:ext cx="7223415" cy="452261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654083">
              <a:lnSpc>
                <a:spcPct val="100000"/>
              </a:lnSpc>
              <a:spcBef>
                <a:spcPts val="67"/>
              </a:spcBef>
            </a:pPr>
            <a:r>
              <a:rPr sz="2467" dirty="0"/>
              <a:t>BOX</a:t>
            </a:r>
            <a:r>
              <a:rPr sz="2467" spc="-93" dirty="0"/>
              <a:t> </a:t>
            </a:r>
            <a:r>
              <a:rPr spc="-17" dirty="0"/>
              <a:t>-</a:t>
            </a:r>
            <a:r>
              <a:rPr spc="-20" dirty="0"/>
              <a:t>AND-</a:t>
            </a:r>
            <a:r>
              <a:rPr dirty="0"/>
              <a:t>WHISKER</a:t>
            </a:r>
            <a:r>
              <a:rPr spc="-93" dirty="0"/>
              <a:t> </a:t>
            </a:r>
            <a:r>
              <a:rPr spc="-13" dirty="0"/>
              <a:t>PLOT</a:t>
            </a:r>
            <a:endParaRPr sz="2467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775" y="841248"/>
            <a:ext cx="11356848" cy="5175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48173" y="3341935"/>
            <a:ext cx="2428240" cy="2073602"/>
          </a:xfrm>
          <a:prstGeom prst="rect">
            <a:avLst/>
          </a:prstGeom>
        </p:spPr>
        <p:txBody>
          <a:bodyPr vert="horz" wrap="square" lIns="0" tIns="66887" rIns="0" bIns="0" rtlCol="0">
            <a:spAutoFit/>
          </a:bodyPr>
          <a:lstStyle/>
          <a:p>
            <a:pPr marL="8467">
              <a:spcBef>
                <a:spcPts val="527"/>
              </a:spcBef>
            </a:pPr>
            <a:r>
              <a:rPr sz="1867" b="1" spc="-7" dirty="0">
                <a:latin typeface="Calibri"/>
                <a:cs typeface="Calibri"/>
              </a:rPr>
              <a:t>Median</a:t>
            </a:r>
            <a:endParaRPr sz="1867">
              <a:latin typeface="Calibri"/>
              <a:cs typeface="Calibri"/>
            </a:endParaRPr>
          </a:p>
          <a:p>
            <a:pPr marL="21168">
              <a:spcBef>
                <a:spcPts val="460"/>
              </a:spcBef>
            </a:pPr>
            <a:r>
              <a:rPr sz="1867" b="1" spc="-17" dirty="0"/>
              <a:t>𝑄</a:t>
            </a:r>
            <a:r>
              <a:rPr sz="1867" b="1" spc="-17" dirty="0">
                <a:latin typeface="Calibri"/>
                <a:cs typeface="Calibri"/>
              </a:rPr>
              <a:t>1</a:t>
            </a:r>
            <a:endParaRPr sz="1867">
              <a:latin typeface="Calibri"/>
              <a:cs typeface="Calibri"/>
            </a:endParaRPr>
          </a:p>
          <a:p>
            <a:pPr marL="21168">
              <a:spcBef>
                <a:spcPts val="560"/>
              </a:spcBef>
            </a:pPr>
            <a:r>
              <a:rPr sz="1867" b="1" spc="-17" dirty="0"/>
              <a:t>𝑄</a:t>
            </a:r>
            <a:r>
              <a:rPr sz="1867" b="1" spc="-17" dirty="0">
                <a:latin typeface="Calibri"/>
                <a:cs typeface="Calibri"/>
              </a:rPr>
              <a:t>3</a:t>
            </a:r>
            <a:endParaRPr sz="1867">
              <a:latin typeface="Calibri"/>
              <a:cs typeface="Calibri"/>
            </a:endParaRPr>
          </a:p>
          <a:p>
            <a:pPr marL="26671">
              <a:spcBef>
                <a:spcPts val="543"/>
              </a:spcBef>
            </a:pPr>
            <a:r>
              <a:rPr sz="1867" b="1" spc="-17" dirty="0">
                <a:latin typeface="Calibri"/>
                <a:cs typeface="Calibri"/>
              </a:rPr>
              <a:t>IQR</a:t>
            </a:r>
            <a:endParaRPr sz="1867">
              <a:latin typeface="Calibri"/>
              <a:cs typeface="Calibri"/>
            </a:endParaRPr>
          </a:p>
          <a:p>
            <a:pPr marL="21168">
              <a:spcBef>
                <a:spcPts val="560"/>
              </a:spcBef>
            </a:pPr>
            <a:r>
              <a:rPr sz="1867" b="1" dirty="0">
                <a:latin typeface="Calibri"/>
                <a:cs typeface="Calibri"/>
              </a:rPr>
              <a:t>1.5</a:t>
            </a:r>
            <a:r>
              <a:rPr sz="1867" b="1" spc="-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×</a:t>
            </a:r>
            <a:r>
              <a:rPr sz="1867" b="1" spc="-1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IQR</a:t>
            </a:r>
            <a:r>
              <a:rPr sz="1867" b="1" spc="-1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=</a:t>
            </a:r>
            <a:r>
              <a:rPr sz="1867" b="1" spc="-1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1.5</a:t>
            </a:r>
            <a:r>
              <a:rPr sz="1867" b="1" spc="-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×</a:t>
            </a:r>
            <a:r>
              <a:rPr sz="1867" b="1" spc="-1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24</a:t>
            </a:r>
            <a:r>
              <a:rPr sz="1867" b="1" spc="-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=</a:t>
            </a:r>
            <a:r>
              <a:rPr sz="1867" b="1" spc="-17" dirty="0">
                <a:latin typeface="Calibri"/>
                <a:cs typeface="Calibri"/>
              </a:rPr>
              <a:t> 36</a:t>
            </a:r>
            <a:endParaRPr sz="1867">
              <a:latin typeface="Calibri"/>
              <a:cs typeface="Calibri"/>
            </a:endParaRPr>
          </a:p>
          <a:p>
            <a:pPr marL="21168">
              <a:spcBef>
                <a:spcPts val="17"/>
              </a:spcBef>
            </a:pPr>
            <a:r>
              <a:rPr sz="1867" b="1" dirty="0">
                <a:latin typeface="Calibri"/>
                <a:cs typeface="Calibri"/>
              </a:rPr>
              <a:t>Lower</a:t>
            </a:r>
            <a:r>
              <a:rPr sz="1867" b="1" spc="-8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inner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fence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=</a:t>
            </a:r>
            <a:r>
              <a:rPr sz="1867" b="1" spc="-30" dirty="0">
                <a:latin typeface="Calibri"/>
                <a:cs typeface="Calibri"/>
              </a:rPr>
              <a:t> </a:t>
            </a:r>
            <a:r>
              <a:rPr sz="1867" b="1" spc="-107" dirty="0"/>
              <a:t>𝑄</a:t>
            </a:r>
            <a:r>
              <a:rPr sz="1867" b="1" spc="-107" dirty="0">
                <a:latin typeface="Calibri"/>
                <a:cs typeface="Calibri"/>
              </a:rPr>
              <a:t>1</a:t>
            </a:r>
            <a:r>
              <a:rPr sz="1867" b="1" dirty="0">
                <a:latin typeface="Calibri"/>
                <a:cs typeface="Calibri"/>
              </a:rPr>
              <a:t> </a:t>
            </a:r>
            <a:r>
              <a:rPr sz="1867" b="1" spc="-407" dirty="0">
                <a:latin typeface="Calibri"/>
                <a:cs typeface="Calibri"/>
              </a:rPr>
              <a:t>-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33510" y="5095071"/>
            <a:ext cx="2468033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1867" b="1" dirty="0">
                <a:latin typeface="Calibri"/>
                <a:cs typeface="Calibri"/>
              </a:rPr>
              <a:t>Upper</a:t>
            </a:r>
            <a:r>
              <a:rPr sz="1867" b="1" spc="-7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inner</a:t>
            </a:r>
            <a:r>
              <a:rPr sz="1867" b="1" spc="-2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fence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=</a:t>
            </a:r>
            <a:r>
              <a:rPr sz="1867" b="1" spc="-23" dirty="0">
                <a:latin typeface="Calibri"/>
                <a:cs typeface="Calibri"/>
              </a:rPr>
              <a:t> </a:t>
            </a:r>
            <a:r>
              <a:rPr sz="1867" b="1" spc="-107" dirty="0"/>
              <a:t>𝑄</a:t>
            </a:r>
            <a:r>
              <a:rPr sz="1867" b="1" spc="-107" dirty="0">
                <a:latin typeface="Calibri"/>
                <a:cs typeface="Calibri"/>
              </a:rPr>
              <a:t>3</a:t>
            </a:r>
            <a:r>
              <a:rPr sz="1867" b="1" dirty="0">
                <a:latin typeface="Calibri"/>
                <a:cs typeface="Calibri"/>
              </a:rPr>
              <a:t> </a:t>
            </a:r>
            <a:r>
              <a:rPr sz="1867" b="1" spc="-413" dirty="0">
                <a:latin typeface="Calibri"/>
                <a:cs typeface="Calibri"/>
              </a:rPr>
              <a:t>+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670" y="5409014"/>
            <a:ext cx="9381490" cy="295444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1867" b="1" spc="-7" dirty="0">
                <a:latin typeface="Calibri"/>
                <a:cs typeface="Calibri"/>
              </a:rPr>
              <a:t>Determine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the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smallest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and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the</a:t>
            </a:r>
            <a:r>
              <a:rPr sz="1867" b="1" spc="-50" dirty="0">
                <a:latin typeface="Calibri"/>
                <a:cs typeface="Calibri"/>
              </a:rPr>
              <a:t> </a:t>
            </a:r>
            <a:r>
              <a:rPr sz="1867" b="1" spc="-7" dirty="0">
                <a:latin typeface="Calibri"/>
                <a:cs typeface="Calibri"/>
              </a:rPr>
              <a:t>largest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values</a:t>
            </a:r>
            <a:r>
              <a:rPr sz="1867" b="1" spc="-3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in</a:t>
            </a:r>
            <a:r>
              <a:rPr sz="1867" b="1" spc="-5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the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given</a:t>
            </a:r>
            <a:r>
              <a:rPr sz="1867" b="1" spc="-4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data</a:t>
            </a:r>
            <a:r>
              <a:rPr sz="1867" b="1" spc="-4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set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within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the</a:t>
            </a:r>
            <a:r>
              <a:rPr sz="1867" b="1" spc="-50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two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inner</a:t>
            </a:r>
            <a:r>
              <a:rPr sz="1867" b="1" spc="-47" dirty="0">
                <a:latin typeface="Calibri"/>
                <a:cs typeface="Calibri"/>
              </a:rPr>
              <a:t> </a:t>
            </a:r>
            <a:r>
              <a:rPr sz="1867" b="1" spc="-7" dirty="0">
                <a:latin typeface="Calibri"/>
                <a:cs typeface="Calibri"/>
              </a:rPr>
              <a:t>fences.</a:t>
            </a:r>
            <a:endParaRPr sz="1867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rcRect l="9510" t="5044"/>
          <a:stretch/>
        </p:blipFill>
        <p:spPr>
          <a:xfrm>
            <a:off x="2803358" y="1540042"/>
            <a:ext cx="7339963" cy="17363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167812" y="1540042"/>
            <a:ext cx="1090083" cy="37788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400" b="1" spc="-7" dirty="0">
                <a:solidFill>
                  <a:srgbClr val="001F5F"/>
                </a:solid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5601" y="163576"/>
            <a:ext cx="5222239" cy="2109470"/>
            <a:chOff x="533400" y="245363"/>
            <a:chExt cx="7833359" cy="3164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45363"/>
              <a:ext cx="7833359" cy="316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3124" y="347471"/>
              <a:ext cx="1548384" cy="10408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452404"/>
            <a:ext cx="7223415" cy="452261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654083">
              <a:lnSpc>
                <a:spcPct val="100000"/>
              </a:lnSpc>
              <a:spcBef>
                <a:spcPts val="67"/>
              </a:spcBef>
            </a:pPr>
            <a:r>
              <a:rPr sz="2467" dirty="0"/>
              <a:t>BOX</a:t>
            </a:r>
            <a:r>
              <a:rPr sz="2467" spc="-93" dirty="0"/>
              <a:t> </a:t>
            </a:r>
            <a:r>
              <a:rPr spc="-17" dirty="0"/>
              <a:t>-</a:t>
            </a:r>
            <a:r>
              <a:rPr spc="-20" dirty="0"/>
              <a:t>AND-</a:t>
            </a:r>
            <a:r>
              <a:rPr dirty="0"/>
              <a:t>WHISKER</a:t>
            </a:r>
            <a:r>
              <a:rPr spc="-93" dirty="0"/>
              <a:t> </a:t>
            </a:r>
            <a:r>
              <a:rPr spc="-13" dirty="0"/>
              <a:t>PLOT</a:t>
            </a:r>
            <a:endParaRPr sz="2467"/>
          </a:p>
        </p:txBody>
      </p:sp>
      <p:grpSp>
        <p:nvGrpSpPr>
          <p:cNvPr id="7" name="object 7"/>
          <p:cNvGrpSpPr/>
          <p:nvPr/>
        </p:nvGrpSpPr>
        <p:grpSpPr>
          <a:xfrm>
            <a:off x="366775" y="841248"/>
            <a:ext cx="11357187" cy="5175673"/>
            <a:chOff x="550163" y="1261872"/>
            <a:chExt cx="17035780" cy="776350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9875" y="1913127"/>
              <a:ext cx="10364724" cy="6126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1" y="163576"/>
            <a:ext cx="5222239" cy="21092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785" y="452404"/>
            <a:ext cx="7223415" cy="452261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654083">
              <a:lnSpc>
                <a:spcPct val="100000"/>
              </a:lnSpc>
              <a:spcBef>
                <a:spcPts val="67"/>
              </a:spcBef>
            </a:pPr>
            <a:r>
              <a:rPr sz="2467" dirty="0"/>
              <a:t>BOX</a:t>
            </a:r>
            <a:r>
              <a:rPr sz="2467" spc="-93" dirty="0"/>
              <a:t> </a:t>
            </a:r>
            <a:r>
              <a:rPr spc="-17" dirty="0"/>
              <a:t>-</a:t>
            </a:r>
            <a:r>
              <a:rPr spc="-20" dirty="0"/>
              <a:t>AND-</a:t>
            </a:r>
            <a:r>
              <a:rPr dirty="0"/>
              <a:t>WHISKER</a:t>
            </a:r>
            <a:r>
              <a:rPr spc="-93" dirty="0"/>
              <a:t> </a:t>
            </a:r>
            <a:r>
              <a:rPr spc="-13" dirty="0"/>
              <a:t>PLOT</a:t>
            </a:r>
            <a:endParaRPr sz="2467"/>
          </a:p>
        </p:txBody>
      </p:sp>
      <p:grpSp>
        <p:nvGrpSpPr>
          <p:cNvPr id="7" name="object 7"/>
          <p:cNvGrpSpPr/>
          <p:nvPr/>
        </p:nvGrpSpPr>
        <p:grpSpPr>
          <a:xfrm>
            <a:off x="366775" y="841248"/>
            <a:ext cx="11356848" cy="5175504"/>
            <a:chOff x="550163" y="1261872"/>
            <a:chExt cx="17035272" cy="7763256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3" y="1261872"/>
              <a:ext cx="17035272" cy="77632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rcRect l="4089"/>
            <a:stretch/>
          </p:blipFill>
          <p:spPr>
            <a:xfrm>
              <a:off x="3311693" y="1497583"/>
              <a:ext cx="11547306" cy="740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D13E4-F13C-B0AC-503F-E4F170B20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2AE14FA-ADA4-F4E6-E271-5AAAAD33B5FD}"/>
              </a:ext>
            </a:extLst>
          </p:cNvPr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E76A78D-114B-E897-1D27-5DE11211F6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1" y="163576"/>
            <a:ext cx="5222239" cy="2109216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36E1A59-C205-102B-EF4E-450555087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785" y="503636"/>
            <a:ext cx="7223415" cy="401029"/>
          </a:xfrm>
          <a:prstGeom prst="rect">
            <a:avLst/>
          </a:prstGeom>
        </p:spPr>
        <p:txBody>
          <a:bodyPr spcFirstLastPara="1" vert="horz" wrap="square" lIns="0" tIns="8467" rIns="0" bIns="0" rtlCol="0" anchor="b" anchorCtr="0">
            <a:spAutoFit/>
          </a:bodyPr>
          <a:lstStyle/>
          <a:p>
            <a:pPr marL="654083">
              <a:lnSpc>
                <a:spcPct val="100000"/>
              </a:lnSpc>
              <a:spcBef>
                <a:spcPts val="67"/>
              </a:spcBef>
            </a:pPr>
            <a:r>
              <a:rPr lang="en-US" sz="2467" dirty="0"/>
              <a:t>Population Vs. Sample</a:t>
            </a:r>
            <a:endParaRPr sz="2467" dirty="0"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F827A3D1-D61D-EE1B-149E-65DB1EA3DD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775" y="841248"/>
            <a:ext cx="11356848" cy="517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E2B08-53A6-E864-FB84-C46E4A64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3055"/>
            <a:ext cx="12192000" cy="48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85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1- Descriptive Statistics</a:t>
            </a:r>
            <a:endParaRPr b="0"/>
          </a:p>
        </p:txBody>
      </p:sp>
      <p:sp>
        <p:nvSpPr>
          <p:cNvPr id="225" name="Google Shape;225;p2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6688288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Types (Categorical and Numerical)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Measures Of Center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lang="en-US"/>
              <a:t>Histograms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Measures Of Spread and Five number Summary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Standard Deviation and Variance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Distribution Shapes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Outliers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Normal Distribution Theory</a:t>
            </a:r>
            <a:endParaRPr/>
          </a:p>
        </p:txBody>
      </p:sp>
      <p:pic>
        <p:nvPicPr>
          <p:cNvPr id="227" name="Google Shape;227;p2" title="Skylin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312" r="23313"/>
          <a:stretch/>
        </p:blipFill>
        <p:spPr>
          <a:xfrm>
            <a:off x="7219675" y="83060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28" name="Google Shape;228;p2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229" name="Google Shape;229;p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Data Types</a:t>
            </a:r>
            <a:endParaRPr b="0"/>
          </a:p>
        </p:txBody>
      </p:sp>
      <p:sp>
        <p:nvSpPr>
          <p:cNvPr id="235" name="Google Shape;235;p3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p3"/>
          <p:cNvGraphicFramePr/>
          <p:nvPr/>
        </p:nvGraphicFramePr>
        <p:xfrm>
          <a:off x="518679" y="1985827"/>
          <a:ext cx="10276700" cy="4370550"/>
        </p:xfrm>
        <a:graphic>
          <a:graphicData uri="http://schemas.openxmlformats.org/drawingml/2006/table">
            <a:tbl>
              <a:tblPr>
                <a:noFill/>
                <a:tableStyleId>{492620FD-05EA-460A-8E88-8084AC943134}</a:tableStyleId>
              </a:tblPr>
              <a:tblGrid>
                <a:gridCol w="197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Main Type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Subtype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Description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Examples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Categorical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Nominal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 with no inherent order.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Gender, Color, Country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0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Ordinal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 with a meaningful order but no fixed intervals between them.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Education Level (High School, Bachelor, Master), Rank (1st, 2nd, 3rd)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7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Numerical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Discrete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Countable numbers with no intermediate values.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Number of children, Number of cars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7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Continuous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Measurable quantities with infinite possible values within a range.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Height, Weight, Temperature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Measures of Center</a:t>
            </a:r>
            <a:endParaRPr b="0"/>
          </a:p>
        </p:txBody>
      </p:sp>
      <p:sp>
        <p:nvSpPr>
          <p:cNvPr id="243" name="Google Shape;243;p4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4" name="Google Shape;244;p4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7023104" cy="251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Measures of center are statistical tools used to summarize a set of data by identifying the central point within that data set.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three primary measures of center are </a:t>
            </a:r>
            <a:br>
              <a:rPr lang="en-US"/>
            </a:br>
            <a:r>
              <a:rPr lang="en-US"/>
              <a:t>the Mean, Median, and Mode. </a:t>
            </a:r>
            <a:endParaRPr/>
          </a:p>
        </p:txBody>
      </p:sp>
      <p:pic>
        <p:nvPicPr>
          <p:cNvPr id="245" name="Google Shape;245;p4" title="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492" r="13492"/>
          <a:stretch/>
        </p:blipFill>
        <p:spPr>
          <a:xfrm>
            <a:off x="8267726" y="1435100"/>
            <a:ext cx="4007375" cy="5422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46" name="Google Shape;246;p4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247" name="Google Shape;247;p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Measures of Center</a:t>
            </a:r>
            <a:endParaRPr b="0"/>
          </a:p>
        </p:txBody>
      </p:sp>
      <p:sp>
        <p:nvSpPr>
          <p:cNvPr id="253" name="Google Shape;253;p5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5" name="Google Shape;255;p5"/>
          <p:cNvGraphicFramePr/>
          <p:nvPr/>
        </p:nvGraphicFramePr>
        <p:xfrm>
          <a:off x="518679" y="1661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{492620FD-05EA-460A-8E88-8084AC943134}</a:tableStyleId>
              </a:tblPr>
              <a:tblGrid>
                <a:gridCol w="137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3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highlight>
                            <a:srgbClr val="FFFF00"/>
                          </a:highlight>
                        </a:rPr>
                        <a:t>Measure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highlight>
                            <a:srgbClr val="FFFF00"/>
                          </a:highlight>
                        </a:rPr>
                        <a:t>Description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highlight>
                            <a:srgbClr val="FFFF00"/>
                          </a:highlight>
                        </a:rPr>
                        <a:t>Calculation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highlight>
                            <a:srgbClr val="FFFF00"/>
                          </a:highlight>
                        </a:rPr>
                        <a:t>Sensitivity to Outliers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>
                          <a:highlight>
                            <a:srgbClr val="FFFF00"/>
                          </a:highlight>
                        </a:rPr>
                        <a:t>Example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/>
                        <a:t>Mean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The average of all data points.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Sum of all values divided by the number of values.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Highly sensitive; outliers can significantly affect the mean.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For data set {1, 2, 3, 4, 100}, mean = (1+2+3+4+100)/5 = 22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8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/>
                        <a:t>Median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The middle value when data points are ordered.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The middle value of an ordered data set. If even number of values, the average of the two middle values.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Less sensitive; median is not affected by outliers as much.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For data set {1, 2, 3, 4, 100}, median = 3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u="none" strike="noStrike" cap="none"/>
                        <a:t>Mode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The most frequently occurring value(s).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The value(s) that appear most often in the data set.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Not affected by outliers.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For data set {1, 2, 2, 3, 100}, mode = 2</a:t>
                      </a:r>
                      <a:endParaRPr/>
                    </a:p>
                  </a:txBody>
                  <a:tcPr marL="27375" marR="27375" marT="18250" marB="18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Histograms</a:t>
            </a:r>
            <a:endParaRPr b="0"/>
          </a:p>
        </p:txBody>
      </p:sp>
      <p:sp>
        <p:nvSpPr>
          <p:cNvPr id="261" name="Google Shape;261;p6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62" name="Google Shape;262;p6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7023104" cy="251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 histogram is a graphical representation of the distribution of a dataset.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It is used to depict the frequencies of data points within specified ranges (bins) and helps in understanding the shape, spread, and central tendency of the data.</a:t>
            </a:r>
            <a:endParaRPr/>
          </a:p>
        </p:txBody>
      </p:sp>
      <p:sp>
        <p:nvSpPr>
          <p:cNvPr id="263" name="Google Shape;263;p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264" name="Google Shape;264;p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3710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785" y="375225"/>
            <a:ext cx="7223415" cy="529440"/>
          </a:xfrm>
          <a:prstGeom prst="rect">
            <a:avLst/>
          </a:prstGeom>
        </p:spPr>
        <p:txBody>
          <a:bodyPr spcFirstLastPara="1" vert="horz" wrap="square" lIns="0" tIns="105156" rIns="0" bIns="0" rtlCol="0" anchor="b" anchorCtr="0">
            <a:spAutoFit/>
          </a:bodyPr>
          <a:lstStyle/>
          <a:p>
            <a:pPr marL="930533">
              <a:lnSpc>
                <a:spcPct val="100000"/>
              </a:lnSpc>
              <a:spcBef>
                <a:spcPts val="63"/>
              </a:spcBef>
            </a:pPr>
            <a:r>
              <a:rPr sz="2667" spc="-130" dirty="0"/>
              <a:t>DATA</a:t>
            </a:r>
            <a:r>
              <a:rPr sz="2667" spc="-13" dirty="0"/>
              <a:t> </a:t>
            </a:r>
            <a:r>
              <a:rPr sz="2667" spc="-7" dirty="0"/>
              <a:t>TYPES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4" y="1536191"/>
              <a:ext cx="3854196" cy="11765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775" y="5172456"/>
              <a:ext cx="3535679" cy="11765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6088" y="929676"/>
            <a:ext cx="9808210" cy="4119247"/>
          </a:xfrm>
          <a:prstGeom prst="rect">
            <a:avLst/>
          </a:prstGeom>
        </p:spPr>
        <p:txBody>
          <a:bodyPr vert="horz" wrap="square" lIns="0" tIns="185843" rIns="0" bIns="0" rtlCol="0">
            <a:spAutoFit/>
          </a:bodyPr>
          <a:lstStyle/>
          <a:p>
            <a:pPr marL="8467">
              <a:spcBef>
                <a:spcPts val="1463"/>
              </a:spcBef>
            </a:pPr>
            <a:r>
              <a:rPr sz="2667" b="1" spc="-7" dirty="0">
                <a:solidFill>
                  <a:srgbClr val="001F5F"/>
                </a:solidFill>
                <a:latin typeface="Calibri"/>
                <a:cs typeface="Calibri"/>
              </a:rPr>
              <a:t>Quantitative:</a:t>
            </a:r>
            <a:endParaRPr sz="2667">
              <a:latin typeface="Calibri"/>
              <a:cs typeface="Calibri"/>
            </a:endParaRPr>
          </a:p>
          <a:p>
            <a:pPr marL="528346" indent="-304815">
              <a:spcBef>
                <a:spcPts val="1123"/>
              </a:spcBef>
              <a:buFont typeface="Arial MT"/>
              <a:buChar char="•"/>
              <a:tabLst>
                <a:tab pos="528346" algn="l"/>
                <a:tab pos="7785913" algn="l"/>
              </a:tabLst>
            </a:pPr>
            <a:r>
              <a:rPr sz="2133" b="1" spc="-37" dirty="0">
                <a:latin typeface="Calibri"/>
                <a:cs typeface="Calibri"/>
              </a:rPr>
              <a:t>Takes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on</a:t>
            </a:r>
            <a:r>
              <a:rPr sz="2133" b="1" spc="-2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numeric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values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that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allow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us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to</a:t>
            </a:r>
            <a:r>
              <a:rPr sz="2133" b="1" spc="-2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perform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mathematical</a:t>
            </a:r>
            <a:r>
              <a:rPr sz="2133" b="1" dirty="0">
                <a:latin typeface="Calibri"/>
                <a:cs typeface="Calibri"/>
              </a:rPr>
              <a:t>	</a:t>
            </a:r>
            <a:r>
              <a:rPr sz="2133" b="1" spc="-7" dirty="0">
                <a:latin typeface="Calibri"/>
                <a:cs typeface="Calibri"/>
              </a:rPr>
              <a:t>operations.</a:t>
            </a:r>
            <a:endParaRPr sz="2133">
              <a:latin typeface="Calibri"/>
              <a:cs typeface="Calibri"/>
            </a:endParaRPr>
          </a:p>
          <a:p>
            <a:pPr marL="528346" indent="-304815">
              <a:spcBef>
                <a:spcPts val="73"/>
              </a:spcBef>
              <a:buFont typeface="Arial MT"/>
              <a:buChar char="•"/>
              <a:tabLst>
                <a:tab pos="528346" algn="l"/>
              </a:tabLst>
            </a:pPr>
            <a:r>
              <a:rPr sz="2133" b="1" spc="-7" dirty="0">
                <a:latin typeface="Trebuchet MS"/>
                <a:cs typeface="Trebuchet MS"/>
              </a:rPr>
              <a:t>can</a:t>
            </a:r>
            <a:r>
              <a:rPr sz="2133" b="1" spc="-267" dirty="0">
                <a:latin typeface="Trebuchet MS"/>
                <a:cs typeface="Trebuchet MS"/>
              </a:rPr>
              <a:t> </a:t>
            </a:r>
            <a:r>
              <a:rPr sz="2133" b="1" dirty="0">
                <a:latin typeface="Trebuchet MS"/>
                <a:cs typeface="Trebuchet MS"/>
              </a:rPr>
              <a:t>be</a:t>
            </a:r>
            <a:r>
              <a:rPr sz="2133" b="1" spc="-207" dirty="0">
                <a:latin typeface="Trebuchet MS"/>
                <a:cs typeface="Trebuchet MS"/>
              </a:rPr>
              <a:t> </a:t>
            </a:r>
            <a:r>
              <a:rPr sz="2133" b="1" spc="-23" dirty="0">
                <a:latin typeface="Trebuchet MS"/>
                <a:cs typeface="Trebuchet MS"/>
              </a:rPr>
              <a:t>counted</a:t>
            </a:r>
            <a:r>
              <a:rPr sz="2133" b="1" spc="-250" dirty="0">
                <a:latin typeface="Trebuchet MS"/>
                <a:cs typeface="Trebuchet MS"/>
              </a:rPr>
              <a:t> </a:t>
            </a:r>
            <a:r>
              <a:rPr sz="2133" b="1" dirty="0">
                <a:latin typeface="Trebuchet MS"/>
                <a:cs typeface="Trebuchet MS"/>
              </a:rPr>
              <a:t>or</a:t>
            </a:r>
            <a:r>
              <a:rPr sz="2133" b="1" spc="-200" dirty="0">
                <a:latin typeface="Trebuchet MS"/>
                <a:cs typeface="Trebuchet MS"/>
              </a:rPr>
              <a:t> </a:t>
            </a:r>
            <a:r>
              <a:rPr sz="2133" b="1" spc="-7" dirty="0">
                <a:latin typeface="Trebuchet MS"/>
                <a:cs typeface="Trebuchet MS"/>
              </a:rPr>
              <a:t>measured.</a:t>
            </a:r>
            <a:endParaRPr sz="2133">
              <a:latin typeface="Trebuchet MS"/>
              <a:cs typeface="Trebuchet MS"/>
            </a:endParaRPr>
          </a:p>
          <a:p>
            <a:pPr marL="528346" indent="-304815">
              <a:lnSpc>
                <a:spcPts val="2523"/>
              </a:lnSpc>
              <a:buFont typeface="Arial MT"/>
              <a:buChar char="•"/>
              <a:tabLst>
                <a:tab pos="528346" algn="l"/>
              </a:tabLst>
            </a:pPr>
            <a:r>
              <a:rPr sz="2133" b="1" dirty="0">
                <a:latin typeface="Trebuchet MS"/>
                <a:cs typeface="Trebuchet MS"/>
              </a:rPr>
              <a:t>Answers</a:t>
            </a:r>
            <a:r>
              <a:rPr sz="2133" b="1" spc="-217" dirty="0">
                <a:latin typeface="Trebuchet MS"/>
                <a:cs typeface="Trebuchet MS"/>
              </a:rPr>
              <a:t> </a:t>
            </a:r>
            <a:r>
              <a:rPr sz="2133" b="1" dirty="0">
                <a:latin typeface="Trebuchet MS"/>
                <a:cs typeface="Trebuchet MS"/>
              </a:rPr>
              <a:t>questions</a:t>
            </a:r>
            <a:r>
              <a:rPr sz="2133" b="1" spc="-217" dirty="0">
                <a:latin typeface="Trebuchet MS"/>
                <a:cs typeface="Trebuchet MS"/>
              </a:rPr>
              <a:t> </a:t>
            </a:r>
            <a:r>
              <a:rPr sz="2133" b="1" dirty="0">
                <a:latin typeface="Trebuchet MS"/>
                <a:cs typeface="Trebuchet MS"/>
              </a:rPr>
              <a:t>such</a:t>
            </a:r>
            <a:r>
              <a:rPr sz="2133" b="1" spc="-197" dirty="0">
                <a:latin typeface="Trebuchet MS"/>
                <a:cs typeface="Trebuchet MS"/>
              </a:rPr>
              <a:t> </a:t>
            </a:r>
            <a:r>
              <a:rPr sz="2133" b="1" dirty="0">
                <a:latin typeface="Trebuchet MS"/>
                <a:cs typeface="Trebuchet MS"/>
              </a:rPr>
              <a:t>as</a:t>
            </a:r>
            <a:r>
              <a:rPr sz="2133" b="1" spc="-147" dirty="0">
                <a:latin typeface="Trebuchet MS"/>
                <a:cs typeface="Trebuchet MS"/>
              </a:rPr>
              <a:t> </a:t>
            </a:r>
            <a:r>
              <a:rPr sz="2133" b="1" spc="-60" dirty="0">
                <a:latin typeface="Trebuchet MS"/>
                <a:cs typeface="Trebuchet MS"/>
              </a:rPr>
              <a:t>“How</a:t>
            </a:r>
            <a:r>
              <a:rPr sz="2133" b="1" spc="-293" dirty="0">
                <a:latin typeface="Trebuchet MS"/>
                <a:cs typeface="Trebuchet MS"/>
              </a:rPr>
              <a:t> </a:t>
            </a:r>
            <a:r>
              <a:rPr sz="2133" b="1" spc="-83" dirty="0">
                <a:latin typeface="Trebuchet MS"/>
                <a:cs typeface="Trebuchet MS"/>
              </a:rPr>
              <a:t>many?”,</a:t>
            </a:r>
            <a:r>
              <a:rPr sz="2133" b="1" spc="-317" dirty="0">
                <a:latin typeface="Trebuchet MS"/>
                <a:cs typeface="Trebuchet MS"/>
              </a:rPr>
              <a:t> </a:t>
            </a:r>
            <a:r>
              <a:rPr sz="2133" b="1" spc="-60" dirty="0">
                <a:latin typeface="Trebuchet MS"/>
                <a:cs typeface="Trebuchet MS"/>
              </a:rPr>
              <a:t>“How</a:t>
            </a:r>
            <a:r>
              <a:rPr sz="2133" b="1" spc="-300" dirty="0">
                <a:latin typeface="Trebuchet MS"/>
                <a:cs typeface="Trebuchet MS"/>
              </a:rPr>
              <a:t> </a:t>
            </a:r>
            <a:r>
              <a:rPr sz="2133" b="1" spc="-83" dirty="0">
                <a:latin typeface="Trebuchet MS"/>
                <a:cs typeface="Trebuchet MS"/>
              </a:rPr>
              <a:t>often?”</a:t>
            </a:r>
            <a:r>
              <a:rPr sz="2133" b="1" spc="-347" dirty="0">
                <a:latin typeface="Trebuchet MS"/>
                <a:cs typeface="Trebuchet MS"/>
              </a:rPr>
              <a:t> </a:t>
            </a:r>
            <a:r>
              <a:rPr sz="2133" b="1" dirty="0">
                <a:latin typeface="Trebuchet MS"/>
                <a:cs typeface="Trebuchet MS"/>
              </a:rPr>
              <a:t>or</a:t>
            </a:r>
            <a:r>
              <a:rPr sz="2133" b="1" spc="-177" dirty="0">
                <a:latin typeface="Trebuchet MS"/>
                <a:cs typeface="Trebuchet MS"/>
              </a:rPr>
              <a:t> </a:t>
            </a:r>
            <a:r>
              <a:rPr sz="2133" b="1" spc="-60" dirty="0">
                <a:latin typeface="Trebuchet MS"/>
                <a:cs typeface="Trebuchet MS"/>
              </a:rPr>
              <a:t>“How</a:t>
            </a:r>
            <a:r>
              <a:rPr sz="2133" b="1" spc="-293" dirty="0">
                <a:latin typeface="Trebuchet MS"/>
                <a:cs typeface="Trebuchet MS"/>
              </a:rPr>
              <a:t> </a:t>
            </a:r>
            <a:r>
              <a:rPr sz="2133" b="1" spc="-7" dirty="0">
                <a:latin typeface="Trebuchet MS"/>
                <a:cs typeface="Trebuchet MS"/>
              </a:rPr>
              <a:t>much?”</a:t>
            </a:r>
            <a:endParaRPr sz="2133">
              <a:latin typeface="Trebuchet MS"/>
              <a:cs typeface="Trebuchet MS"/>
            </a:endParaRPr>
          </a:p>
          <a:p>
            <a:pPr marL="528346" indent="-304815">
              <a:lnSpc>
                <a:spcPts val="2523"/>
              </a:lnSpc>
              <a:buFont typeface="Arial MT"/>
              <a:buChar char="•"/>
              <a:tabLst>
                <a:tab pos="528346" algn="l"/>
              </a:tabLst>
            </a:pPr>
            <a:r>
              <a:rPr sz="2133" b="1" spc="-23" dirty="0">
                <a:latin typeface="Calibri"/>
                <a:cs typeface="Calibri"/>
              </a:rPr>
              <a:t>Temperature,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weight,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and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</a:t>
            </a:r>
            <a:r>
              <a:rPr sz="2133" b="1" spc="-2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count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of</a:t>
            </a:r>
            <a:r>
              <a:rPr sz="2133" b="1" spc="-3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transactions</a:t>
            </a:r>
            <a:r>
              <a:rPr sz="2133" b="1" spc="-5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are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all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quantitative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data.</a:t>
            </a:r>
            <a:endParaRPr sz="2133">
              <a:latin typeface="Calibri"/>
              <a:cs typeface="Calibri"/>
            </a:endParaRPr>
          </a:p>
          <a:p>
            <a:pPr marL="528346" indent="-304815">
              <a:spcBef>
                <a:spcPts val="17"/>
              </a:spcBef>
              <a:buFont typeface="Arial MT"/>
              <a:buChar char="•"/>
              <a:tabLst>
                <a:tab pos="528346" algn="l"/>
              </a:tabLst>
            </a:pPr>
            <a:r>
              <a:rPr sz="2133" b="1" dirty="0">
                <a:latin typeface="Calibri"/>
                <a:cs typeface="Calibri"/>
              </a:rPr>
              <a:t>Analysts</a:t>
            </a:r>
            <a:r>
              <a:rPr sz="2133" b="1" spc="-5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also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refer</a:t>
            </a:r>
            <a:r>
              <a:rPr sz="2133" b="1" spc="-2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to</a:t>
            </a:r>
            <a:r>
              <a:rPr sz="2133" b="1" spc="-2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this</a:t>
            </a:r>
            <a:r>
              <a:rPr sz="2133" b="1" spc="-3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type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as</a:t>
            </a:r>
            <a:r>
              <a:rPr sz="2133" b="1" spc="-33" dirty="0">
                <a:latin typeface="Calibri"/>
                <a:cs typeface="Calibri"/>
              </a:rPr>
              <a:t> </a:t>
            </a:r>
            <a:r>
              <a:rPr sz="2133" b="1" dirty="0">
                <a:solidFill>
                  <a:srgbClr val="FF0000"/>
                </a:solidFill>
                <a:latin typeface="Calibri"/>
                <a:cs typeface="Calibri"/>
              </a:rPr>
              <a:t>Numerical</a:t>
            </a:r>
            <a:r>
              <a:rPr sz="2133" b="1" spc="-3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133" b="1" spc="-7" dirty="0">
                <a:solidFill>
                  <a:srgbClr val="FF0000"/>
                </a:solidFill>
                <a:latin typeface="Calibri"/>
                <a:cs typeface="Calibri"/>
              </a:rPr>
              <a:t>Data.</a:t>
            </a:r>
            <a:endParaRPr sz="2133">
              <a:latin typeface="Calibri"/>
              <a:cs typeface="Calibri"/>
            </a:endParaRPr>
          </a:p>
          <a:p>
            <a:pPr marL="46569">
              <a:spcBef>
                <a:spcPts val="1947"/>
              </a:spcBef>
            </a:pPr>
            <a:r>
              <a:rPr sz="2667" b="1" spc="-7" dirty="0">
                <a:solidFill>
                  <a:srgbClr val="001F5F"/>
                </a:solidFill>
                <a:latin typeface="Calibri"/>
                <a:cs typeface="Calibri"/>
              </a:rPr>
              <a:t>Qualitative:</a:t>
            </a:r>
            <a:endParaRPr sz="2667">
              <a:latin typeface="Calibri"/>
              <a:cs typeface="Calibri"/>
            </a:endParaRPr>
          </a:p>
          <a:p>
            <a:pPr marL="528346" marR="3387" indent="-304815">
              <a:lnSpc>
                <a:spcPct val="100299"/>
              </a:lnSpc>
              <a:spcBef>
                <a:spcPts val="830"/>
              </a:spcBef>
              <a:buFont typeface="Arial MT"/>
              <a:buChar char="•"/>
              <a:tabLst>
                <a:tab pos="528346" algn="l"/>
              </a:tabLst>
            </a:pP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information</a:t>
            </a:r>
            <a:r>
              <a:rPr sz="2133" b="1" spc="-6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represents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characteristics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that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you</a:t>
            </a:r>
            <a:r>
              <a:rPr sz="2133" b="1" spc="-5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do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not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measure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with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numbers. </a:t>
            </a:r>
            <a:r>
              <a:rPr sz="2133" b="1" spc="-30" dirty="0">
                <a:latin typeface="Calibri"/>
                <a:cs typeface="Calibri"/>
              </a:rPr>
              <a:t>Taste,</a:t>
            </a:r>
            <a:r>
              <a:rPr sz="2133" b="1" spc="-4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eye,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spc="-20" dirty="0">
                <a:latin typeface="Calibri"/>
                <a:cs typeface="Calibri"/>
              </a:rPr>
              <a:t>color,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architectural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style,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and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marital</a:t>
            </a:r>
            <a:r>
              <a:rPr sz="2133" b="1" spc="-5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status</a:t>
            </a:r>
            <a:r>
              <a:rPr sz="2133" b="1" spc="-5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are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all</a:t>
            </a:r>
            <a:r>
              <a:rPr sz="2133" b="1" spc="-4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types</a:t>
            </a:r>
            <a:r>
              <a:rPr sz="2133" b="1" spc="-4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of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qualitative variables.</a:t>
            </a:r>
            <a:endParaRPr sz="21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Histograms</a:t>
            </a:r>
            <a:endParaRPr b="0"/>
          </a:p>
        </p:txBody>
      </p:sp>
      <p:sp>
        <p:nvSpPr>
          <p:cNvPr id="270" name="Google Shape;270;p7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71" name="Google Shape;271;p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7" descr="How a Histogram Works to Display 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540" y="1904368"/>
            <a:ext cx="7028360" cy="445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Measures of Spread</a:t>
            </a:r>
            <a:endParaRPr b="0"/>
          </a:p>
        </p:txBody>
      </p:sp>
      <p:sp>
        <p:nvSpPr>
          <p:cNvPr id="278" name="Google Shape;278;p8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79" name="Google Shape;279;p8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7023104" cy="251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Measures of spread provide insights into the variability and distribution of a data set.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five-number summary is a concise description of a data set that includes:</a:t>
            </a:r>
            <a:br>
              <a:rPr lang="en-US"/>
            </a:br>
            <a:r>
              <a:rPr lang="en-US"/>
              <a:t>Minimum, Q1, Q2, Q3, and Maximum</a:t>
            </a: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281" name="Google Shape;281;p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Measures of Spread</a:t>
            </a:r>
            <a:endParaRPr b="0"/>
          </a:p>
        </p:txBody>
      </p:sp>
      <p:sp>
        <p:nvSpPr>
          <p:cNvPr id="287" name="Google Shape;287;p9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8" name="Google Shape;288;p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9" descr="Outlier detection with Boxplots. In descriptive statistics, a box plot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717" y="1836264"/>
            <a:ext cx="8888909" cy="444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Standard Deviation and Variance</a:t>
            </a:r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96" name="Google Shape;296;p1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7" name="Google Shape;297;p10"/>
          <p:cNvGraphicFramePr/>
          <p:nvPr/>
        </p:nvGraphicFramePr>
        <p:xfrm>
          <a:off x="518678" y="1688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{492620FD-05EA-460A-8E88-8084AC943134}</a:tableStyleId>
              </a:tblPr>
              <a:tblGrid>
                <a:gridCol w="188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highlight>
                            <a:srgbClr val="FFFF00"/>
                          </a:highlight>
                        </a:rPr>
                        <a:t>Measure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highlight>
                            <a:srgbClr val="FFFF00"/>
                          </a:highlight>
                        </a:rPr>
                        <a:t>Description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highlight>
                            <a:srgbClr val="FFFF00"/>
                          </a:highlight>
                        </a:rPr>
                        <a:t>Calculation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highlight>
                            <a:srgbClr val="FFFF00"/>
                          </a:highlight>
                        </a:rPr>
                        <a:t>Example with Data Set {1, 2, 3, 4, 100}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Range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Difference between max and min values.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Max value - Min value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Range = 99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Variance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Average of squared differences from mean.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(Sum of squared differences from mean) / (n-1)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Variance ≈ 1922.5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Standard Deviation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Square root of the variance.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√ Variance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Standard Deviation ≈ 43.84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IQR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Difference between Q3 and Q1.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Q3 - Q1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IQR = 2</a:t>
                      </a:r>
                      <a:endParaRPr/>
                    </a:p>
                  </a:txBody>
                  <a:tcPr marL="21900" marR="21900" marT="14600" marB="146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Standard Deviation and Variance</a:t>
            </a:r>
            <a:endParaRPr b="0"/>
          </a:p>
        </p:txBody>
      </p:sp>
      <p:sp>
        <p:nvSpPr>
          <p:cNvPr id="303" name="Google Shape;303;p11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518678" y="2141598"/>
            <a:ext cx="9157585" cy="104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Divide by (n-1) in the Variance?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Need Both Variance and Standard Deviation?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1" descr="Emotional face emoji, wondering or thinking 6828451 Vector Art at Vecteez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242" y="3339285"/>
            <a:ext cx="2805752" cy="280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Distribution Shapes</a:t>
            </a:r>
            <a:endParaRPr/>
          </a:p>
        </p:txBody>
      </p:sp>
      <p:sp>
        <p:nvSpPr>
          <p:cNvPr id="312" name="Google Shape;312;p12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3" name="Google Shape;313;p1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12" descr="Examples of normal and skewed distributions. | Data distribution, Data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21" y="2005762"/>
            <a:ext cx="934402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Outliers</a:t>
            </a:r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3" descr="Outlier -- from Wolfram MathWorl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3881" y="1806343"/>
            <a:ext cx="7368595" cy="455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Handling Outliers</a:t>
            </a:r>
            <a:endParaRPr/>
          </a:p>
        </p:txBody>
      </p:sp>
      <p:sp>
        <p:nvSpPr>
          <p:cNvPr id="328" name="Google Shape;328;p14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0" name="Google Shape;330;p14"/>
          <p:cNvGraphicFramePr/>
          <p:nvPr/>
        </p:nvGraphicFramePr>
        <p:xfrm>
          <a:off x="627797" y="1487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{492620FD-05EA-460A-8E88-8084AC943134}</a:tableStyleId>
              </a:tblPr>
              <a:tblGrid>
                <a:gridCol w="215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3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highlight>
                            <a:srgbClr val="FFFF00"/>
                          </a:highlight>
                        </a:rPr>
                        <a:t>Method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highlight>
                            <a:srgbClr val="FFFF00"/>
                          </a:highlight>
                        </a:rPr>
                        <a:t>Appropriate When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highlight>
                            <a:srgbClr val="FFFF00"/>
                          </a:highlight>
                        </a:rPr>
                        <a:t>Example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highlight>
                            <a:srgbClr val="FFFF00"/>
                          </a:highlight>
                        </a:rPr>
                        <a:t>Advantages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highlight>
                            <a:srgbClr val="FFFF00"/>
                          </a:highlight>
                        </a:rPr>
                        <a:t>Disadvantages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/>
                        <a:t>Remove Outliers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Outliers are errors or irrelevant to analysis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Removing erroneous data entry (e.g., age = 200)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Simple and effective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Risk of losing valuable data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/>
                        <a:t>Cap and Floor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Outliers are extreme but valid data points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Capping salaries above 99th percentile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Reduces impact of extreme values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Can distort data distribution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/>
                        <a:t>Transformation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Data is highly skewed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Applying log transformation to income data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Normalizes data, reduces skewness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May complicate interpretation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/>
                        <a:t>Imputation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Outliers are few and not critical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Replacing outliers with median value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Maintains dataset size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Introduces bias, may mask true variability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/>
                        <a:t>Model-Based Methods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Robust models are required for analysis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Using robust regression (e.g., RANSAC)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Handles outliers effectively in modeling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More complex, requires specialized methods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0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/>
                        <a:t>Clustering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Identifying outliers as noise in clustering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DBSCAN algorithm identifying outlier points in spatial data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Identifies natural groupings, handles noise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Computationally intensive</a:t>
                      </a:r>
                      <a:endParaRPr/>
                    </a:p>
                  </a:txBody>
                  <a:tcPr marL="24550" marR="24550" marT="16375" marB="163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title"/>
          </p:nvPr>
        </p:nvSpPr>
        <p:spPr>
          <a:xfrm>
            <a:off x="531379" y="2718923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Recap &amp; Exercise</a:t>
            </a:r>
            <a:endParaRPr b="0"/>
          </a:p>
        </p:txBody>
      </p:sp>
      <p:sp>
        <p:nvSpPr>
          <p:cNvPr id="336" name="Google Shape;336;p15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37" name="Google Shape;337;p15" title="Skylin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312" r="23313"/>
          <a:stretch/>
        </p:blipFill>
        <p:spPr>
          <a:xfrm>
            <a:off x="6604000" y="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38" name="Google Shape;338;p15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339" name="Google Shape;339;p1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2- Inferential Statistics</a:t>
            </a:r>
            <a:endParaRPr b="0"/>
          </a:p>
        </p:txBody>
      </p:sp>
      <p:sp>
        <p:nvSpPr>
          <p:cNvPr id="345" name="Google Shape;345;p16"/>
          <p:cNvSpPr txBox="1">
            <a:spLocks noGrp="1"/>
          </p:cNvSpPr>
          <p:nvPr>
            <p:ph type="body" idx="2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6" name="Google Shape;346;p16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6688288" cy="295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Sampling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Confidence intervals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Hypothesis Testing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Case Study (A/B Testing)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Regression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Advanced Topics</a:t>
            </a:r>
            <a:endParaRPr/>
          </a:p>
        </p:txBody>
      </p:sp>
      <p:pic>
        <p:nvPicPr>
          <p:cNvPr id="347" name="Google Shape;347;p16" title="Skylin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312" r="23313"/>
          <a:stretch/>
        </p:blipFill>
        <p:spPr>
          <a:xfrm>
            <a:off x="6604000" y="0"/>
            <a:ext cx="5588000" cy="687224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48" name="Google Shape;348;p16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598" y="1025652"/>
            <a:ext cx="287020" cy="19321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200" spc="-7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5234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045" y="338072"/>
            <a:ext cx="4120727" cy="431379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z="2667" dirty="0"/>
              <a:t>TYPE</a:t>
            </a:r>
            <a:r>
              <a:rPr sz="2667" spc="-47" dirty="0"/>
              <a:t> </a:t>
            </a:r>
            <a:r>
              <a:rPr sz="2667" dirty="0"/>
              <a:t>OF</a:t>
            </a:r>
            <a:r>
              <a:rPr sz="2667" spc="-43" dirty="0"/>
              <a:t> </a:t>
            </a:r>
            <a:r>
              <a:rPr sz="2667" spc="-40" dirty="0"/>
              <a:t>QUANTITATIVE</a:t>
            </a:r>
            <a:r>
              <a:rPr sz="2667" spc="-43" dirty="0"/>
              <a:t> </a:t>
            </a:r>
            <a:r>
              <a:rPr sz="2667" spc="-87" dirty="0"/>
              <a:t>DATA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3534" y="2712973"/>
              <a:ext cx="8071865" cy="517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Sampling</a:t>
            </a:r>
            <a:endParaRPr b="0"/>
          </a:p>
        </p:txBody>
      </p:sp>
      <p:sp>
        <p:nvSpPr>
          <p:cNvPr id="355" name="Google Shape;355;p17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body" idx="1"/>
          </p:nvPr>
        </p:nvSpPr>
        <p:spPr>
          <a:xfrm>
            <a:off x="531378" y="3196915"/>
            <a:ext cx="7023104" cy="251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Sampling is a process used in statistics to select a subset (sample) of individuals, items, or data points from a larger population.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purpose of sampling is to make inferences or generalizations about the population based on the analysis of the sample. </a:t>
            </a:r>
            <a:endParaRPr/>
          </a:p>
        </p:txBody>
      </p:sp>
      <p:sp>
        <p:nvSpPr>
          <p:cNvPr id="357" name="Google Shape;357;p17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Sample Types</a:t>
            </a:r>
            <a:endParaRPr b="0"/>
          </a:p>
        </p:txBody>
      </p:sp>
      <p:sp>
        <p:nvSpPr>
          <p:cNvPr id="364" name="Google Shape;364;p18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65" name="Google Shape;365;p1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18" descr="See the sourc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5554" y="1555334"/>
            <a:ext cx="5943768" cy="46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Sampling Key Concepts</a:t>
            </a:r>
            <a:endParaRPr b="0"/>
          </a:p>
        </p:txBody>
      </p:sp>
      <p:sp>
        <p:nvSpPr>
          <p:cNvPr id="372" name="Google Shape;372;p19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4" name="Google Shape;374;p19"/>
          <p:cNvGraphicFramePr/>
          <p:nvPr/>
        </p:nvGraphicFramePr>
        <p:xfrm>
          <a:off x="758976" y="19858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{492620FD-05EA-460A-8E88-8084AC943134}</a:tableStyleId>
              </a:tblPr>
              <a:tblGrid>
                <a:gridCol w="283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Aspect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Population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highlight>
                            <a:srgbClr val="FFFF00"/>
                          </a:highlight>
                        </a:rPr>
                        <a:t>Sample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Definition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The entire group of interest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 subset of the population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8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Statistical Measures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Parameters </a:t>
                      </a:r>
                      <a:br>
                        <a:rPr lang="en-US" sz="1800" u="none" strike="noStrike" cap="none"/>
                      </a:br>
                      <a:r>
                        <a:rPr lang="en-US" sz="1800" u="none" strike="noStrike" cap="none"/>
                        <a:t>(population mean μ, population variance σ2)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Statistics </a:t>
                      </a:r>
                      <a:br>
                        <a:rPr lang="en-US" sz="1800" u="none" strike="noStrike" cap="none"/>
                      </a:br>
                      <a:r>
                        <a:rPr lang="en-US" sz="1800" u="none" strike="noStrike" cap="none"/>
                        <a:t>(sample mean xˉ, sample variance s2)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Sampling Distribution</a:t>
            </a:r>
            <a:endParaRPr b="0"/>
          </a:p>
        </p:txBody>
      </p:sp>
      <p:sp>
        <p:nvSpPr>
          <p:cNvPr id="380" name="Google Shape;380;p20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body" idx="1"/>
          </p:nvPr>
        </p:nvSpPr>
        <p:spPr>
          <a:xfrm>
            <a:off x="531378" y="3211799"/>
            <a:ext cx="7023104" cy="249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sampling distribution is centered on the original parameter value.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sampling distribution decreases its variance depending on the sample size used. </a:t>
            </a:r>
            <a:endParaRPr/>
          </a:p>
        </p:txBody>
      </p:sp>
      <p:pic>
        <p:nvPicPr>
          <p:cNvPr id="382" name="Google Shape;382;p20" title="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492" r="13492"/>
          <a:stretch/>
        </p:blipFill>
        <p:spPr>
          <a:xfrm>
            <a:off x="8231227" y="1308475"/>
            <a:ext cx="6021822" cy="5422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83" name="Google Shape;383;p20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Sampling distributions and the Central Limit Theorem - Sampling Distribution Notes (udacity.com)</a:t>
            </a:r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Confidence Intervals</a:t>
            </a:r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91" name="Google Shape;391;p21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698" y="2115369"/>
            <a:ext cx="8451791" cy="262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4725" y="1681379"/>
            <a:ext cx="6357083" cy="455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Types Of Errors</a:t>
            </a:r>
            <a:endParaRPr/>
          </a:p>
        </p:txBody>
      </p:sp>
      <p:sp>
        <p:nvSpPr>
          <p:cNvPr id="406" name="Google Shape;406;p23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07" name="Google Shape;407;p23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678" y="1681379"/>
            <a:ext cx="10069738" cy="467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P-Value</a:t>
            </a:r>
            <a:endParaRPr/>
          </a:p>
        </p:txBody>
      </p:sp>
      <p:sp>
        <p:nvSpPr>
          <p:cNvPr id="414" name="Google Shape;414;p24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15" name="Google Shape;415;p24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1869" y="1708923"/>
            <a:ext cx="7827948" cy="436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P-Value</a:t>
            </a:r>
            <a:endParaRPr b="0"/>
          </a:p>
        </p:txBody>
      </p:sp>
      <p:sp>
        <p:nvSpPr>
          <p:cNvPr id="422" name="Google Shape;422;p25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23" name="Google Shape;423;p25"/>
          <p:cNvSpPr txBox="1">
            <a:spLocks noGrp="1"/>
          </p:cNvSpPr>
          <p:nvPr>
            <p:ph type="body" idx="1"/>
          </p:nvPr>
        </p:nvSpPr>
        <p:spPr>
          <a:xfrm>
            <a:off x="531378" y="2845750"/>
            <a:ext cx="7023104" cy="286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990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probability of obtaining a test statistic at least as extreme as the one observed, assuming the null hypothesis is true.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low p-value (typically ≤ 0.05) indicates strong evidence against the null hypothesis, suggesting it may be rejected.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P-values help determine the significance of results in hypothesis testing.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They do not measure the probability that the null hypothesis is true or false. </a:t>
            </a:r>
            <a:endParaRPr/>
          </a:p>
        </p:txBody>
      </p:sp>
      <p:pic>
        <p:nvPicPr>
          <p:cNvPr id="424" name="Google Shape;424;p25" title="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492" r="13492"/>
          <a:stretch/>
        </p:blipFill>
        <p:spPr>
          <a:xfrm>
            <a:off x="8506177" y="1308475"/>
            <a:ext cx="6021822" cy="5422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25" name="Google Shape;425;p25"/>
          <p:cNvSpPr txBox="1">
            <a:spLocks noGrp="1"/>
          </p:cNvSpPr>
          <p:nvPr>
            <p:ph type="ftr" idx="11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Sampling distributions and the Central Limit Theorem - Sampling Distribution Notes (udacity.com)</a:t>
            </a:r>
            <a:endParaRPr/>
          </a:p>
        </p:txBody>
      </p: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P-Value Cases</a:t>
            </a:r>
            <a:endParaRPr/>
          </a:p>
        </p:txBody>
      </p:sp>
      <p:sp>
        <p:nvSpPr>
          <p:cNvPr id="432" name="Google Shape;432;p26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4725" y="1681379"/>
            <a:ext cx="6357083" cy="455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065" y="1072218"/>
            <a:ext cx="270087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13" dirty="0">
                <a:latin typeface="Calibri"/>
                <a:cs typeface="Calibri"/>
              </a:rPr>
              <a:t>Title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48920"/>
            <a:ext cx="5234432" cy="12059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3045" y="338072"/>
            <a:ext cx="4120727" cy="431379"/>
          </a:xfrm>
          <a:prstGeom prst="rect">
            <a:avLst/>
          </a:prstGeom>
        </p:spPr>
        <p:txBody>
          <a:bodyPr spcFirstLastPara="1" vert="horz" wrap="square" lIns="0" tIns="8043" rIns="0" bIns="0" rtlCol="0" anchor="b" anchorCtr="0">
            <a:spAutoFit/>
          </a:bodyPr>
          <a:lstStyle/>
          <a:p>
            <a:pPr marL="8467">
              <a:lnSpc>
                <a:spcPct val="100000"/>
              </a:lnSpc>
              <a:spcBef>
                <a:spcPts val="63"/>
              </a:spcBef>
            </a:pPr>
            <a:r>
              <a:rPr sz="2667" dirty="0"/>
              <a:t>TYPE</a:t>
            </a:r>
            <a:r>
              <a:rPr sz="2667" spc="-47" dirty="0"/>
              <a:t> </a:t>
            </a:r>
            <a:r>
              <a:rPr sz="2667" dirty="0"/>
              <a:t>OF</a:t>
            </a:r>
            <a:r>
              <a:rPr sz="2667" spc="-43" dirty="0"/>
              <a:t> </a:t>
            </a:r>
            <a:r>
              <a:rPr sz="2667" spc="-40" dirty="0"/>
              <a:t>QUANTITATIVE</a:t>
            </a:r>
            <a:r>
              <a:rPr sz="2667" spc="-43" dirty="0"/>
              <a:t> </a:t>
            </a:r>
            <a:r>
              <a:rPr sz="2667" spc="-87" dirty="0"/>
              <a:t>DATA</a:t>
            </a:r>
            <a:endParaRPr sz="2667"/>
          </a:p>
        </p:txBody>
      </p:sp>
      <p:grpSp>
        <p:nvGrpSpPr>
          <p:cNvPr id="5" name="object 5"/>
          <p:cNvGrpSpPr/>
          <p:nvPr/>
        </p:nvGrpSpPr>
        <p:grpSpPr>
          <a:xfrm>
            <a:off x="201168" y="738632"/>
            <a:ext cx="11649710" cy="5424593"/>
            <a:chOff x="301752" y="1107947"/>
            <a:chExt cx="17474565" cy="8136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2" y="1261871"/>
              <a:ext cx="17033748" cy="7763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8243316"/>
              <a:ext cx="986028" cy="1001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" y="8267700"/>
              <a:ext cx="880872" cy="897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8744" y="8410105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79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0A378F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432" y="1107947"/>
              <a:ext cx="984503" cy="1001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3247" y="1121663"/>
              <a:ext cx="880871" cy="8976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85107" y="1262684"/>
              <a:ext cx="598170" cy="614680"/>
            </a:xfrm>
            <a:custGeom>
              <a:avLst/>
              <a:gdLst/>
              <a:ahLst/>
              <a:cxnLst/>
              <a:rect l="l" t="t" r="r" b="b"/>
              <a:pathLst>
                <a:path w="598169" h="614680">
                  <a:moveTo>
                    <a:pt x="598055" y="0"/>
                  </a:moveTo>
                  <a:lnTo>
                    <a:pt x="0" y="0"/>
                  </a:lnTo>
                  <a:lnTo>
                    <a:pt x="0" y="614248"/>
                  </a:lnTo>
                  <a:lnTo>
                    <a:pt x="598055" y="614248"/>
                  </a:lnTo>
                  <a:lnTo>
                    <a:pt x="598055" y="0"/>
                  </a:lnTo>
                  <a:close/>
                </a:path>
              </a:pathLst>
            </a:custGeom>
            <a:solidFill>
              <a:srgbClr val="6D6DE2"/>
            </a:solidFill>
          </p:spPr>
          <p:txBody>
            <a:bodyPr wrap="square" lIns="0" tIns="0" rIns="0" bIns="0" rtlCol="0"/>
            <a:lstStyle/>
            <a:p>
              <a:endParaRPr sz="933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4" y="1536191"/>
              <a:ext cx="3735324" cy="11765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775" y="5172456"/>
              <a:ext cx="3200400" cy="11765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6088" y="940440"/>
            <a:ext cx="9364133" cy="1608069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8467">
              <a:spcBef>
                <a:spcPts val="1380"/>
              </a:spcBef>
            </a:pPr>
            <a:r>
              <a:rPr sz="2667" b="1" spc="-7" dirty="0">
                <a:solidFill>
                  <a:srgbClr val="001F5F"/>
                </a:solidFill>
                <a:latin typeface="Calibri"/>
                <a:cs typeface="Calibri"/>
              </a:rPr>
              <a:t>Continuous:</a:t>
            </a:r>
            <a:endParaRPr sz="2667">
              <a:latin typeface="Calibri"/>
              <a:cs typeface="Calibri"/>
            </a:endParaRPr>
          </a:p>
          <a:p>
            <a:pPr marL="239619">
              <a:spcBef>
                <a:spcPts val="1153"/>
              </a:spcBef>
            </a:pP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These</a:t>
            </a:r>
            <a:r>
              <a:rPr sz="2333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variables</a:t>
            </a:r>
            <a:r>
              <a:rPr sz="2333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can</a:t>
            </a:r>
            <a:r>
              <a:rPr sz="2333" b="1" spc="-3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take</a:t>
            </a:r>
            <a:r>
              <a:rPr sz="2333" b="1" spc="-4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any</a:t>
            </a:r>
            <a:r>
              <a:rPr sz="2333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value</a:t>
            </a:r>
            <a:r>
              <a:rPr sz="2333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within</a:t>
            </a:r>
            <a:r>
              <a:rPr sz="2333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a</a:t>
            </a:r>
            <a:r>
              <a:rPr sz="2333" b="1" spc="-3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range,</a:t>
            </a:r>
            <a:r>
              <a:rPr sz="2333" b="1" spc="-5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including</a:t>
            </a:r>
            <a:r>
              <a:rPr sz="2333" b="1" spc="-6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decimal</a:t>
            </a:r>
            <a:r>
              <a:rPr sz="2333" b="1" spc="-6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spc="-7" dirty="0">
                <a:solidFill>
                  <a:srgbClr val="1C4253"/>
                </a:solidFill>
                <a:latin typeface="Calibri"/>
                <a:cs typeface="Calibri"/>
              </a:rPr>
              <a:t>parts.</a:t>
            </a:r>
            <a:endParaRPr sz="2333">
              <a:latin typeface="Calibri"/>
              <a:cs typeface="Calibri"/>
            </a:endParaRPr>
          </a:p>
          <a:p>
            <a:pPr marL="483047">
              <a:spcBef>
                <a:spcPts val="1367"/>
              </a:spcBef>
            </a:pPr>
            <a:r>
              <a:rPr sz="2133" b="1" spc="-17" dirty="0">
                <a:latin typeface="Calibri"/>
                <a:cs typeface="Calibri"/>
              </a:rPr>
              <a:t>EX: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6893" y="2819484"/>
            <a:ext cx="1205230" cy="33720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9486" indent="-381019">
              <a:spcBef>
                <a:spcPts val="70"/>
              </a:spcBef>
              <a:buFont typeface="Wingdings"/>
              <a:buChar char=""/>
              <a:tabLst>
                <a:tab pos="389486" algn="l"/>
              </a:tabLst>
            </a:pPr>
            <a:r>
              <a:rPr sz="2133" b="1" spc="-7" dirty="0">
                <a:latin typeface="Calibri"/>
                <a:cs typeface="Calibri"/>
              </a:rPr>
              <a:t>Weight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6109" y="2852166"/>
            <a:ext cx="1138767" cy="33720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9063" indent="-380596">
              <a:spcBef>
                <a:spcPts val="70"/>
              </a:spcBef>
              <a:buFont typeface="Wingdings"/>
              <a:buChar char=""/>
              <a:tabLst>
                <a:tab pos="389063" algn="l"/>
              </a:tabLst>
            </a:pPr>
            <a:r>
              <a:rPr sz="2133" b="1" spc="-7" dirty="0">
                <a:latin typeface="Calibri"/>
                <a:cs typeface="Calibri"/>
              </a:rPr>
              <a:t>Height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2597" y="2834724"/>
            <a:ext cx="1838537" cy="33720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9063" indent="-380596">
              <a:spcBef>
                <a:spcPts val="70"/>
              </a:spcBef>
              <a:buFont typeface="Wingdings"/>
              <a:buChar char=""/>
              <a:tabLst>
                <a:tab pos="389063" algn="l"/>
              </a:tabLst>
            </a:pPr>
            <a:r>
              <a:rPr sz="2133" b="1" spc="-27" dirty="0">
                <a:latin typeface="Calibri"/>
                <a:cs typeface="Calibri"/>
              </a:rPr>
              <a:t>Temperature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4493" y="3322083"/>
            <a:ext cx="9650729" cy="2515090"/>
          </a:xfrm>
          <a:prstGeom prst="rect">
            <a:avLst/>
          </a:prstGeom>
        </p:spPr>
        <p:txBody>
          <a:bodyPr vert="horz" wrap="square" lIns="0" tIns="217593" rIns="0" bIns="0" rtlCol="0">
            <a:spAutoFit/>
          </a:bodyPr>
          <a:lstStyle/>
          <a:p>
            <a:pPr marL="8467">
              <a:spcBef>
                <a:spcPts val="1713"/>
              </a:spcBef>
            </a:pPr>
            <a:r>
              <a:rPr sz="2667" b="1" spc="-7" dirty="0">
                <a:solidFill>
                  <a:srgbClr val="001F5F"/>
                </a:solidFill>
                <a:latin typeface="Calibri"/>
                <a:cs typeface="Calibri"/>
              </a:rPr>
              <a:t>Discrete:</a:t>
            </a:r>
            <a:endParaRPr sz="2667">
              <a:latin typeface="Calibri"/>
              <a:cs typeface="Calibri"/>
            </a:endParaRPr>
          </a:p>
          <a:p>
            <a:pPr marL="221838" marR="3387">
              <a:lnSpc>
                <a:spcPct val="100499"/>
              </a:lnSpc>
              <a:spcBef>
                <a:spcPts val="1437"/>
              </a:spcBef>
            </a:pP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These</a:t>
            </a:r>
            <a:r>
              <a:rPr sz="2333" b="1" spc="-3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variables</a:t>
            </a:r>
            <a:r>
              <a:rPr sz="2333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whose</a:t>
            </a:r>
            <a:r>
              <a:rPr sz="2333" b="1" spc="-3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values</a:t>
            </a:r>
            <a:r>
              <a:rPr sz="2333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are</a:t>
            </a:r>
            <a:r>
              <a:rPr sz="2333" b="1" spc="-3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countable</a:t>
            </a:r>
            <a:r>
              <a:rPr sz="2333" b="1" spc="-5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with</a:t>
            </a:r>
            <a:r>
              <a:rPr sz="2333" b="1" spc="-33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no</a:t>
            </a:r>
            <a:r>
              <a:rPr sz="2333" b="1" spc="-4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spc="-7" dirty="0">
                <a:solidFill>
                  <a:srgbClr val="1C4253"/>
                </a:solidFill>
                <a:latin typeface="Calibri"/>
                <a:cs typeface="Calibri"/>
              </a:rPr>
              <a:t>intermediate</a:t>
            </a:r>
            <a:r>
              <a:rPr sz="2333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values</a:t>
            </a:r>
            <a:r>
              <a:rPr sz="2333" b="1" spc="-5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spc="-17" dirty="0">
                <a:solidFill>
                  <a:srgbClr val="1C4253"/>
                </a:solidFill>
                <a:latin typeface="Calibri"/>
                <a:cs typeface="Calibri"/>
              </a:rPr>
              <a:t>and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can</a:t>
            </a:r>
            <a:r>
              <a:rPr sz="2333" b="1" spc="-27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333" b="1" dirty="0">
                <a:solidFill>
                  <a:srgbClr val="1C4253"/>
                </a:solidFill>
                <a:latin typeface="Calibri"/>
                <a:cs typeface="Calibri"/>
              </a:rPr>
              <a:t>not</a:t>
            </a:r>
            <a:r>
              <a:rPr sz="2333" b="1" spc="-20" dirty="0">
                <a:solidFill>
                  <a:srgbClr val="1C425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C4253"/>
                </a:solidFill>
              </a:rPr>
              <a:t>be</a:t>
            </a:r>
            <a:r>
              <a:rPr sz="2400" b="1" spc="-20" dirty="0">
                <a:solidFill>
                  <a:srgbClr val="1C4253"/>
                </a:solidFill>
              </a:rPr>
              <a:t> </a:t>
            </a:r>
            <a:r>
              <a:rPr sz="2400" b="1" dirty="0">
                <a:solidFill>
                  <a:srgbClr val="1C4253"/>
                </a:solidFill>
              </a:rPr>
              <a:t>subdivided</a:t>
            </a:r>
            <a:r>
              <a:rPr sz="2400" b="1" spc="-10" dirty="0">
                <a:solidFill>
                  <a:srgbClr val="1C4253"/>
                </a:solidFill>
              </a:rPr>
              <a:t> </a:t>
            </a:r>
            <a:r>
              <a:rPr sz="2400" b="1" dirty="0">
                <a:solidFill>
                  <a:srgbClr val="1C4253"/>
                </a:solidFill>
              </a:rPr>
              <a:t>into</a:t>
            </a:r>
            <a:r>
              <a:rPr sz="2400" b="1" spc="-17" dirty="0">
                <a:solidFill>
                  <a:srgbClr val="1C4253"/>
                </a:solidFill>
              </a:rPr>
              <a:t> </a:t>
            </a:r>
            <a:r>
              <a:rPr sz="2400" b="1" spc="-7" dirty="0">
                <a:solidFill>
                  <a:srgbClr val="1C4253"/>
                </a:solidFill>
              </a:rPr>
              <a:t>parts.</a:t>
            </a:r>
            <a:endParaRPr sz="2400"/>
          </a:p>
          <a:p>
            <a:pPr marL="387369">
              <a:spcBef>
                <a:spcPts val="1000"/>
              </a:spcBef>
            </a:pPr>
            <a:r>
              <a:rPr sz="2133" b="1" spc="-17" dirty="0">
                <a:latin typeface="Calibri"/>
                <a:cs typeface="Calibri"/>
              </a:rPr>
              <a:t>EX:</a:t>
            </a:r>
            <a:endParaRPr sz="2133">
              <a:latin typeface="Calibri"/>
              <a:cs typeface="Calibri"/>
            </a:endParaRPr>
          </a:p>
          <a:p>
            <a:pPr marL="528346" indent="-381019">
              <a:spcBef>
                <a:spcPts val="1453"/>
              </a:spcBef>
              <a:buFont typeface="Wingdings"/>
              <a:buChar char=""/>
              <a:tabLst>
                <a:tab pos="528346" algn="l"/>
                <a:tab pos="4961715" algn="l"/>
              </a:tabLst>
            </a:pP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13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number</a:t>
            </a:r>
            <a:r>
              <a:rPr sz="2133" b="1" spc="-3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of</a:t>
            </a:r>
            <a:r>
              <a:rPr sz="2133" b="1" spc="-1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people</a:t>
            </a:r>
            <a:r>
              <a:rPr sz="2133" b="1" spc="-1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in</a:t>
            </a:r>
            <a:r>
              <a:rPr sz="2133" b="1" spc="-3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a</a:t>
            </a:r>
            <a:r>
              <a:rPr sz="2133" b="1" spc="-13" dirty="0">
                <a:latin typeface="Calibri"/>
                <a:cs typeface="Calibri"/>
              </a:rPr>
              <a:t> </a:t>
            </a:r>
            <a:r>
              <a:rPr sz="2133" b="1" spc="-7" dirty="0">
                <a:latin typeface="Calibri"/>
                <a:cs typeface="Calibri"/>
              </a:rPr>
              <a:t>class.</a:t>
            </a:r>
            <a:r>
              <a:rPr sz="2133" b="1" dirty="0">
                <a:latin typeface="Calibri"/>
                <a:cs typeface="Calibri"/>
              </a:rPr>
              <a:t>	</a:t>
            </a:r>
            <a:r>
              <a:rPr sz="2133" dirty="0">
                <a:latin typeface="Wingdings"/>
                <a:cs typeface="Wingdings"/>
              </a:rPr>
              <a:t></a:t>
            </a:r>
            <a:r>
              <a:rPr sz="2133" spc="143" dirty="0">
                <a:latin typeface="Times New Roman"/>
                <a:cs typeface="Times New Roman"/>
              </a:rPr>
              <a:t> </a:t>
            </a:r>
            <a:r>
              <a:rPr sz="2133" b="1" dirty="0">
                <a:latin typeface="Calibri"/>
                <a:cs typeface="Calibri"/>
              </a:rPr>
              <a:t>The</a:t>
            </a:r>
            <a:r>
              <a:rPr sz="2133" b="1" spc="-1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number</a:t>
            </a:r>
            <a:r>
              <a:rPr sz="2133" b="1" spc="-3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of</a:t>
            </a:r>
            <a:r>
              <a:rPr sz="2133" b="1" spc="-20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children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dirty="0">
                <a:latin typeface="Calibri"/>
                <a:cs typeface="Calibri"/>
              </a:rPr>
              <a:t>someone</a:t>
            </a:r>
            <a:r>
              <a:rPr sz="2133" b="1" spc="-37" dirty="0">
                <a:latin typeface="Calibri"/>
                <a:cs typeface="Calibri"/>
              </a:rPr>
              <a:t> </a:t>
            </a:r>
            <a:r>
              <a:rPr sz="2133" b="1" spc="-13" dirty="0">
                <a:latin typeface="Calibri"/>
                <a:cs typeface="Calibri"/>
              </a:rPr>
              <a:t>has.</a:t>
            </a:r>
            <a:endParaRPr sz="21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Case Study (A/B Testing)</a:t>
            </a:r>
            <a:endParaRPr/>
          </a:p>
        </p:txBody>
      </p:sp>
      <p:sp>
        <p:nvSpPr>
          <p:cNvPr id="440" name="Google Shape;440;p27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41" name="Google Shape;441;p27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27" descr="A/B Testing… Understand the easy way | by Duttasushmita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0326" y="1681379"/>
            <a:ext cx="5855828" cy="442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Introduction To Regression</a:t>
            </a:r>
            <a:endParaRPr/>
          </a:p>
        </p:txBody>
      </p:sp>
      <p:sp>
        <p:nvSpPr>
          <p:cNvPr id="448" name="Google Shape;448;p28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49" name="Google Shape;449;p28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28" descr="Linear Regression model sample illustration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8074" y="1698150"/>
            <a:ext cx="6044992" cy="4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Regression</a:t>
            </a:r>
            <a:endParaRPr b="0"/>
          </a:p>
        </p:txBody>
      </p:sp>
      <p:sp>
        <p:nvSpPr>
          <p:cNvPr id="456" name="Google Shape;456;p29"/>
          <p:cNvSpPr txBox="1">
            <a:spLocks noGrp="1"/>
          </p:cNvSpPr>
          <p:nvPr>
            <p:ph type="body" idx="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57" name="Google Shape;457;p29"/>
          <p:cNvSpPr txBox="1">
            <a:spLocks noGrp="1"/>
          </p:cNvSpPr>
          <p:nvPr>
            <p:ph type="body" idx="1"/>
          </p:nvPr>
        </p:nvSpPr>
        <p:spPr>
          <a:xfrm>
            <a:off x="531378" y="2845750"/>
            <a:ext cx="7023104" cy="306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8762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Modeling and Analyzing the relationship between a </a:t>
            </a:r>
            <a:r>
              <a:rPr lang="en-US" b="1"/>
              <a:t>dependent variable </a:t>
            </a:r>
            <a:r>
              <a:rPr lang="en-US"/>
              <a:t>and one or more </a:t>
            </a:r>
            <a:r>
              <a:rPr lang="en-US" b="1"/>
              <a:t>independent variables.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Regression seeks to find the best-fitting line through the data points.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resulting equation can be used to predict values of the dependent variable based on new values of the independent variables. </a:t>
            </a:r>
            <a:endParaRPr b="1"/>
          </a:p>
        </p:txBody>
      </p:sp>
      <p:pic>
        <p:nvPicPr>
          <p:cNvPr id="458" name="Google Shape;458;p29" title="Building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492" r="13492"/>
          <a:stretch/>
        </p:blipFill>
        <p:spPr>
          <a:xfrm>
            <a:off x="7554477" y="1435100"/>
            <a:ext cx="6021822" cy="5422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59" name="Google Shape;459;p29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Example:</a:t>
            </a:r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body" idx="5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ldNum" idx="12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sz="1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192" y="1822721"/>
            <a:ext cx="6008685" cy="453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1" title="Skylin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408" b="9407"/>
          <a:stretch/>
        </p:blipFill>
        <p:spPr>
          <a:xfrm>
            <a:off x="359229" y="326570"/>
            <a:ext cx="11473542" cy="62048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73" name="Google Shape;473;p31"/>
          <p:cNvSpPr txBox="1">
            <a:spLocks noGrp="1"/>
          </p:cNvSpPr>
          <p:nvPr>
            <p:ph type="title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88000" tIns="45700" rIns="9142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Questions</a:t>
            </a:r>
            <a:endParaRPr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2" title="Building image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683398" y="860944"/>
            <a:ext cx="4428523" cy="513708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2" descr="Solid dark colored hexagon in the middle of image accent"/>
          <p:cNvSpPr/>
          <p:nvPr/>
        </p:nvSpPr>
        <p:spPr>
          <a:xfrm rot="-5400000">
            <a:off x="2679702" y="2388914"/>
            <a:ext cx="2412998" cy="208017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19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32" descr="Company initials and name in grouped text"/>
          <p:cNvGrpSpPr/>
          <p:nvPr/>
        </p:nvGrpSpPr>
        <p:grpSpPr>
          <a:xfrm>
            <a:off x="3061004" y="2855631"/>
            <a:ext cx="1681871" cy="1118752"/>
            <a:chOff x="3061004" y="2902286"/>
            <a:chExt cx="1681871" cy="1118752"/>
          </a:xfrm>
        </p:grpSpPr>
        <p:sp>
          <p:nvSpPr>
            <p:cNvPr id="481" name="Google Shape;481;p32"/>
            <p:cNvSpPr txBox="1"/>
            <p:nvPr/>
          </p:nvSpPr>
          <p:spPr>
            <a:xfrm>
              <a:off x="3061004" y="2902286"/>
              <a:ext cx="16818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NTI</a:t>
              </a:r>
              <a:endParaRPr/>
            </a:p>
          </p:txBody>
        </p:sp>
        <p:sp>
          <p:nvSpPr>
            <p:cNvPr id="482" name="Google Shape;482;p32"/>
            <p:cNvSpPr txBox="1"/>
            <p:nvPr/>
          </p:nvSpPr>
          <p:spPr>
            <a:xfrm>
              <a:off x="3310693" y="3713261"/>
              <a:ext cx="11553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</p:grpSp>
      <p:sp>
        <p:nvSpPr>
          <p:cNvPr id="483" name="Google Shape;483;p32"/>
          <p:cNvSpPr txBox="1">
            <a:spLocks noGrp="1"/>
          </p:cNvSpPr>
          <p:nvPr>
            <p:ph type="ctrTitle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Calibri"/>
              <a:buNone/>
            </a:pPr>
            <a:r>
              <a:rPr lang="en-US"/>
              <a:t>Thank </a:t>
            </a:r>
            <a:r>
              <a:rPr lang="en-US" b="0"/>
              <a:t>You.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body" idx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Ola El-Shiekh</a:t>
            </a: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body" idx="2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01021183564</a:t>
            </a:r>
            <a:endParaRPr/>
          </a:p>
        </p:txBody>
      </p:sp>
      <p:sp>
        <p:nvSpPr>
          <p:cNvPr id="486" name="Google Shape;486;p32"/>
          <p:cNvSpPr txBox="1">
            <a:spLocks noGrp="1"/>
          </p:cNvSpPr>
          <p:nvPr>
            <p:ph type="body" idx="3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ola.elshiekh71@gmail.com</a:t>
            </a:r>
            <a:endParaRPr/>
          </a:p>
        </p:txBody>
      </p:sp>
      <p:sp>
        <p:nvSpPr>
          <p:cNvPr id="487" name="Google Shape;487;p32"/>
          <p:cNvSpPr txBox="1">
            <a:spLocks noGrp="1"/>
          </p:cNvSpPr>
          <p:nvPr>
            <p:ph type="body" idx="4"/>
          </p:nvPr>
        </p:nvSpPr>
        <p:spPr>
          <a:xfrm>
            <a:off x="6899125" y="4594950"/>
            <a:ext cx="3716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https://www.linkedin.com/in/ola-el-shiekh/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3933</Words>
  <Application>Microsoft Office PowerPoint</Application>
  <PresentationFormat>Widescreen</PresentationFormat>
  <Paragraphs>766</Paragraphs>
  <Slides>95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Trebuchet MS</vt:lpstr>
      <vt:lpstr>Calibri</vt:lpstr>
      <vt:lpstr>Arial MT</vt:lpstr>
      <vt:lpstr>Arial</vt:lpstr>
      <vt:lpstr>Wingdings</vt:lpstr>
      <vt:lpstr>Arial Black</vt:lpstr>
      <vt:lpstr>Cambria Math</vt:lpstr>
      <vt:lpstr>Jacques Francois Shadow</vt:lpstr>
      <vt:lpstr>Times New Roman</vt:lpstr>
      <vt:lpstr>Office Theme</vt:lpstr>
      <vt:lpstr>Statistics For Data Analysis</vt:lpstr>
      <vt:lpstr>Agenda</vt:lpstr>
      <vt:lpstr>WHAT IS STATISTICS?</vt:lpstr>
      <vt:lpstr>WHY TO LEARN STATISTICS?</vt:lpstr>
      <vt:lpstr>Agenda</vt:lpstr>
      <vt:lpstr>DATA TYPES</vt:lpstr>
      <vt:lpstr>DATA TYPES</vt:lpstr>
      <vt:lpstr>TYPE OF QUANTITATIVE DATA</vt:lpstr>
      <vt:lpstr>TYPE OF QUANTITATIVE DATA</vt:lpstr>
      <vt:lpstr>TYPE OF QUALITATIVE DATA</vt:lpstr>
      <vt:lpstr>TYPE OF QUALITATIVE DATA</vt:lpstr>
      <vt:lpstr>Agenda</vt:lpstr>
      <vt:lpstr>PowerPoint Presentation</vt:lpstr>
      <vt:lpstr>CENTRAL TENDENCY</vt:lpstr>
      <vt:lpstr>MEAN</vt:lpstr>
      <vt:lpstr>MEAN</vt:lpstr>
      <vt:lpstr>MEAN</vt:lpstr>
      <vt:lpstr>MEAN</vt:lpstr>
      <vt:lpstr>MEAN</vt:lpstr>
      <vt:lpstr>MEAN</vt:lpstr>
      <vt:lpstr>MEAN</vt:lpstr>
      <vt:lpstr>MEAN</vt:lpstr>
      <vt:lpstr>So, how are we gonna find the average?</vt:lpstr>
      <vt:lpstr>MEDIAN</vt:lpstr>
      <vt:lpstr>MEDIAN</vt:lpstr>
      <vt:lpstr>MEDIAN</vt:lpstr>
      <vt:lpstr>MEDIAN</vt:lpstr>
      <vt:lpstr>RELATIONSHIP AMONG MEAN &amp; MEDIAN</vt:lpstr>
      <vt:lpstr>RELATIONSHIP AMONG MEAN &amp; MEDIAN</vt:lpstr>
      <vt:lpstr>MEDIAN</vt:lpstr>
      <vt:lpstr>MEDIAN</vt:lpstr>
      <vt:lpstr>MEDIAN</vt:lpstr>
      <vt:lpstr>MEDIAN</vt:lpstr>
      <vt:lpstr>What if you could pick two ages instead?</vt:lpstr>
      <vt:lpstr>MODE</vt:lpstr>
      <vt:lpstr>MODE</vt:lpstr>
      <vt:lpstr>MODE</vt:lpstr>
      <vt:lpstr>MODE</vt:lpstr>
      <vt:lpstr>MODE</vt:lpstr>
      <vt:lpstr>MODE</vt:lpstr>
      <vt:lpstr>RELATIONSHIP AMONG MEAN &amp; MEDIAN &amp; MODE</vt:lpstr>
      <vt:lpstr>Graphically, the Peak of a Histogram is the mode.</vt:lpstr>
      <vt:lpstr>PowerPoint Presentation</vt:lpstr>
      <vt:lpstr>The measures of central tendency, such as the mean, median, and mode, are usually not a sufficient measure to reveal the whole picture of the distribution of a data set.</vt:lpstr>
      <vt:lpstr>PowerPoint Presentation</vt:lpstr>
      <vt:lpstr>PowerPoint Presentation</vt:lpstr>
      <vt:lpstr>RANGE</vt:lpstr>
      <vt:lpstr>RANGE</vt:lpstr>
      <vt:lpstr>RANGE</vt:lpstr>
      <vt:lpstr>DEVIATION</vt:lpstr>
      <vt:lpstr>VARIANCE</vt:lpstr>
      <vt:lpstr>STANDARD DEVIATION</vt:lpstr>
      <vt:lpstr>STANDARD DEVIATION &amp; VARIANCE</vt:lpstr>
      <vt:lpstr>PowerPoint Presentation</vt:lpstr>
      <vt:lpstr>POSITION</vt:lpstr>
      <vt:lpstr>QUARTILES &amp; INTERQUARTLE RANGE</vt:lpstr>
      <vt:lpstr>QUARTILES &amp; INTERQUARTLE RANGE</vt:lpstr>
      <vt:lpstr>QUARTILES &amp; INTERQUARTLE RANGE</vt:lpstr>
      <vt:lpstr>QUARTILES &amp; INTERQUARTLE RANGE</vt:lpstr>
      <vt:lpstr>BOX -AND-WHISKER PLOT</vt:lpstr>
      <vt:lpstr>BOX -AND-WHISKER PLOT</vt:lpstr>
      <vt:lpstr>BOX -AND-WHISKER PLOT</vt:lpstr>
      <vt:lpstr>BOX -AND-WHISKER PLOT</vt:lpstr>
      <vt:lpstr>Population Vs. Sample</vt:lpstr>
      <vt:lpstr>1- Descriptive Statistics</vt:lpstr>
      <vt:lpstr>Data Types</vt:lpstr>
      <vt:lpstr>Measures of Center</vt:lpstr>
      <vt:lpstr>Measures of Center</vt:lpstr>
      <vt:lpstr>Histograms</vt:lpstr>
      <vt:lpstr>Histograms</vt:lpstr>
      <vt:lpstr>Measures of Spread</vt:lpstr>
      <vt:lpstr>Measures of Spread</vt:lpstr>
      <vt:lpstr>Standard Deviation and Variance</vt:lpstr>
      <vt:lpstr>Standard Deviation and Variance</vt:lpstr>
      <vt:lpstr>Distribution Shapes</vt:lpstr>
      <vt:lpstr>Outliers</vt:lpstr>
      <vt:lpstr>Handling Outliers</vt:lpstr>
      <vt:lpstr>Recap &amp; Exercise</vt:lpstr>
      <vt:lpstr>2- Inferential Statistics</vt:lpstr>
      <vt:lpstr>Sampling</vt:lpstr>
      <vt:lpstr>Sample Types</vt:lpstr>
      <vt:lpstr>Sampling Key Concepts</vt:lpstr>
      <vt:lpstr>Sampling Distribution</vt:lpstr>
      <vt:lpstr>Confidence Intervals</vt:lpstr>
      <vt:lpstr>Hypothesis Testing</vt:lpstr>
      <vt:lpstr>Types Of Errors</vt:lpstr>
      <vt:lpstr>P-Value</vt:lpstr>
      <vt:lpstr>P-Value</vt:lpstr>
      <vt:lpstr>P-Value Cases</vt:lpstr>
      <vt:lpstr>Case Study (A/B Testing)</vt:lpstr>
      <vt:lpstr>Introduction To Regression</vt:lpstr>
      <vt:lpstr>Regression</vt:lpstr>
      <vt:lpstr>Example:</vt:lpstr>
      <vt:lpstr>Questions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EveresT</dc:creator>
  <cp:lastModifiedBy>Menna EL Sahy</cp:lastModifiedBy>
  <cp:revision>2</cp:revision>
  <dcterms:created xsi:type="dcterms:W3CDTF">2024-06-21T09:02:20Z</dcterms:created>
  <dcterms:modified xsi:type="dcterms:W3CDTF">2025-01-12T09:34:47Z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